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74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4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50800" dist="38100" dir="5400000" rotWithShape="0">
                <a:srgbClr val="000000">
                  <a:alpha val="43137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 w="38100" cap="flat" cmpd="sng" algn="ctr">
                <a:solidFill>
                  <a:schemeClr val="accent3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5">
                      <a:shade val="58000"/>
                      <a:satMod val="150000"/>
                    </a:schemeClr>
                  </a:gs>
                  <a:gs pos="72000">
                    <a:schemeClr val="accent5">
                      <a:tint val="90000"/>
                      <a:satMod val="135000"/>
                    </a:schemeClr>
                  </a:gs>
                  <a:gs pos="100000">
                    <a:schemeClr val="accent5"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3137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soft" dir="tl">
                  <a:rot lat="0" lon="0" rev="20000000"/>
                </a:lightRig>
              </a:scene3d>
              <a:sp3d prstMaterial="matte">
                <a:bevelT w="63500" h="63500" prst="coolSlant"/>
              </a:sp3d>
            </c:spPr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dk1">
                      <a:shade val="58000"/>
                      <a:satMod val="150000"/>
                    </a:schemeClr>
                  </a:gs>
                  <a:gs pos="72000">
                    <a:schemeClr val="dk1">
                      <a:tint val="90000"/>
                      <a:satMod val="135000"/>
                    </a:schemeClr>
                  </a:gs>
                  <a:gs pos="100000">
                    <a:schemeClr val="dk1"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3137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soft" dir="tl">
                  <a:rot lat="0" lon="0" rev="20000000"/>
                </a:lightRig>
              </a:scene3d>
              <a:sp3d prstMaterial="matte">
                <a:bevelT w="63500" h="63500" prst="coolSlant"/>
              </a:sp3d>
            </c:spPr>
          </c:dPt>
          <c:dPt>
            <c:idx val="4"/>
            <c:invertIfNegative val="0"/>
            <c:bubble3D val="0"/>
            <c:spPr>
              <a:solidFill>
                <a:schemeClr val="lt1"/>
              </a:solidFill>
              <a:ln w="38100" cap="flat" cmpd="sng" algn="ctr">
                <a:solidFill>
                  <a:schemeClr val="accent4"/>
                </a:solidFill>
                <a:prstDash val="solid"/>
              </a:ln>
              <a:effectLst/>
            </c:spPr>
          </c:dPt>
          <c:cat>
            <c:numRef>
              <c:f>Лист1!$A$2:$A$9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8678.4</c:v>
                </c:pt>
                <c:pt idx="1">
                  <c:v>5881.9</c:v>
                </c:pt>
                <c:pt idx="2">
                  <c:v>6269.2</c:v>
                </c:pt>
                <c:pt idx="3">
                  <c:v>5625.2</c:v>
                </c:pt>
                <c:pt idx="4">
                  <c:v>8795.2999999999993</c:v>
                </c:pt>
                <c:pt idx="5">
                  <c:v>8401.4</c:v>
                </c:pt>
                <c:pt idx="6" formatCode="0.0">
                  <c:v>15509</c:v>
                </c:pt>
                <c:pt idx="7">
                  <c:v>10563.8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one"/>
        <c:axId val="32647808"/>
        <c:axId val="32661888"/>
        <c:axId val="0"/>
      </c:bar3DChart>
      <c:catAx>
        <c:axId val="32647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2661888"/>
        <c:crosses val="autoZero"/>
        <c:auto val="1"/>
        <c:lblAlgn val="ctr"/>
        <c:lblOffset val="100"/>
        <c:noMultiLvlLbl val="0"/>
      </c:catAx>
      <c:valAx>
        <c:axId val="326618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2647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2"/>
            </a:solidFill>
            <a:ln w="1905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invertIfNegative val="0"/>
          <c:cat>
            <c:numRef>
              <c:f>Лист1!$A$2:$A$10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3027</c:v>
                </c:pt>
                <c:pt idx="1">
                  <c:v>4591.7</c:v>
                </c:pt>
                <c:pt idx="2">
                  <c:v>4549.7</c:v>
                </c:pt>
                <c:pt idx="3">
                  <c:v>6269.2</c:v>
                </c:pt>
                <c:pt idx="4">
                  <c:v>6782.3</c:v>
                </c:pt>
                <c:pt idx="5">
                  <c:v>8795.2999999999993</c:v>
                </c:pt>
                <c:pt idx="6">
                  <c:v>8401.4</c:v>
                </c:pt>
                <c:pt idx="7" formatCode="0.0">
                  <c:v>15509</c:v>
                </c:pt>
                <c:pt idx="8">
                  <c:v>10563.8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Безвоздмездные поступления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8000"/>
                    <a:satMod val="150000"/>
                  </a:schemeClr>
                </a:gs>
                <a:gs pos="72000">
                  <a:schemeClr val="accent3">
                    <a:tint val="90000"/>
                    <a:satMod val="135000"/>
                  </a:schemeClr>
                </a:gs>
                <a:gs pos="100000">
                  <a:schemeClr val="accent3">
                    <a:tint val="8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43137"/>
                </a:srgbClr>
              </a:outerShdw>
            </a:effectLst>
            <a:scene3d>
              <a:camera prst="orthographicFront" fov="0">
                <a:rot lat="0" lon="0" rev="0"/>
              </a:camera>
              <a:lightRig rig="soft" dir="tl">
                <a:rot lat="0" lon="0" rev="20000000"/>
              </a:lightRig>
            </a:scene3d>
            <a:sp3d prstMaterial="matte">
              <a:bevelT w="63500" h="63500" prst="coolSlant"/>
            </a:sp3d>
          </c:spPr>
          <c:invertIfNegative val="0"/>
          <c:dLbls>
            <c:dLbl>
              <c:idx val="7"/>
              <c:layout>
                <c:manualLayout>
                  <c:x val="9.1836734693877556E-2"/>
                  <c:y val="8.9793045148623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4013605442176874E-2"/>
                  <c:y val="-6.45387512005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7096.9</c:v>
                </c:pt>
                <c:pt idx="1">
                  <c:v>8678.4</c:v>
                </c:pt>
                <c:pt idx="2">
                  <c:v>5881.9</c:v>
                </c:pt>
                <c:pt idx="3">
                  <c:v>6882.9</c:v>
                </c:pt>
                <c:pt idx="4">
                  <c:v>4633.2</c:v>
                </c:pt>
                <c:pt idx="5">
                  <c:v>5259.5</c:v>
                </c:pt>
                <c:pt idx="6">
                  <c:v>16048.4</c:v>
                </c:pt>
                <c:pt idx="7">
                  <c:v>4973.8</c:v>
                </c:pt>
                <c:pt idx="8">
                  <c:v>13145.7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389376"/>
        <c:axId val="32399360"/>
        <c:axId val="0"/>
      </c:bar3DChart>
      <c:catAx>
        <c:axId val="32389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399360"/>
        <c:crosses val="autoZero"/>
        <c:auto val="1"/>
        <c:lblAlgn val="ctr"/>
        <c:lblOffset val="100"/>
        <c:noMultiLvlLbl val="0"/>
      </c:catAx>
      <c:valAx>
        <c:axId val="32399360"/>
        <c:scaling>
          <c:orientation val="minMax"/>
        </c:scaling>
        <c:delete val="0"/>
        <c:axPos val="l"/>
        <c:majorGridlines>
          <c:spPr>
            <a:ln w="19050" cap="flat" cmpd="sng" algn="ctr">
              <a:solidFill>
                <a:schemeClr val="accent2"/>
              </a:solidFill>
              <a:prstDash val="solid"/>
            </a:ln>
            <a:effectLst>
              <a:glow rad="70000">
                <a:schemeClr val="accent2">
                  <a:tint val="30000"/>
                  <a:shade val="95000"/>
                  <a:satMod val="300000"/>
                  <a:alpha val="50000"/>
                </a:schemeClr>
              </a:glow>
            </a:effectLst>
          </c:spPr>
        </c:majorGridlines>
        <c:numFmt formatCode="General" sourceLinked="1"/>
        <c:majorTickMark val="out"/>
        <c:minorTickMark val="none"/>
        <c:tickLblPos val="nextTo"/>
        <c:crossAx val="323893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Единый сельскохозяйственный налог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Доходы от использования имущества</c:v>
                </c:pt>
                <c:pt idx="5">
                  <c:v>Штрафы</c:v>
                </c:pt>
                <c:pt idx="6">
                  <c:v>Прочие неналоговые доходы</c:v>
                </c:pt>
                <c:pt idx="7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1434.4</c:v>
                </c:pt>
                <c:pt idx="1">
                  <c:v>1912.7</c:v>
                </c:pt>
                <c:pt idx="2" formatCode="0.0">
                  <c:v>4412.6000000000004</c:v>
                </c:pt>
                <c:pt idx="3">
                  <c:v>19.899999999999999</c:v>
                </c:pt>
                <c:pt idx="4" formatCode="0.0">
                  <c:v>1671.2</c:v>
                </c:pt>
                <c:pt idx="5">
                  <c:v>3.9</c:v>
                </c:pt>
                <c:pt idx="6">
                  <c:v>172.7</c:v>
                </c:pt>
                <c:pt idx="7">
                  <c:v>936.4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73000"/>
                    <a:satMod val="150000"/>
                  </a:schemeClr>
                </a:gs>
                <a:gs pos="25000">
                  <a:schemeClr val="accent4">
                    <a:tint val="96000"/>
                    <a:shade val="80000"/>
                    <a:satMod val="105000"/>
                  </a:schemeClr>
                </a:gs>
                <a:gs pos="38000">
                  <a:schemeClr val="accent4">
                    <a:tint val="96000"/>
                    <a:shade val="59000"/>
                    <a:satMod val="120000"/>
                  </a:schemeClr>
                </a:gs>
                <a:gs pos="55000">
                  <a:schemeClr val="accent4">
                    <a:shade val="57000"/>
                    <a:satMod val="120000"/>
                  </a:schemeClr>
                </a:gs>
                <a:gs pos="80000">
                  <a:schemeClr val="accent4">
                    <a:shade val="56000"/>
                    <a:satMod val="145000"/>
                  </a:schemeClr>
                </a:gs>
                <a:gs pos="88000">
                  <a:schemeClr val="accent4">
                    <a:shade val="63000"/>
                    <a:satMod val="160000"/>
                  </a:schemeClr>
                </a:gs>
                <a:gs pos="100000">
                  <a:schemeClr val="accent4">
                    <a:tint val="99555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accent4">
                  <a:shade val="60000"/>
                  <a:satMod val="300000"/>
                </a:schemeClr>
              </a:solidFill>
              <a:prstDash val="solid"/>
            </a:ln>
            <a:effectLst>
              <a:glow rad="70000">
                <a:schemeClr val="accent4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13155.1</c:v>
                </c:pt>
                <c:pt idx="1">
                  <c:v>10566.8</c:v>
                </c:pt>
                <c:pt idx="2">
                  <c:v>13154.2</c:v>
                </c:pt>
                <c:pt idx="3">
                  <c:v>11409.5</c:v>
                </c:pt>
                <c:pt idx="4">
                  <c:v>13305.2</c:v>
                </c:pt>
                <c:pt idx="5">
                  <c:v>25022.400000000001</c:v>
                </c:pt>
                <c:pt idx="6">
                  <c:v>18199.7</c:v>
                </c:pt>
                <c:pt idx="7">
                  <c:v>25082.7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shape val="box"/>
        <c:axId val="33039488"/>
        <c:axId val="33041024"/>
        <c:axId val="32394304"/>
      </c:bar3DChart>
      <c:catAx>
        <c:axId val="33039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3041024"/>
        <c:crosses val="autoZero"/>
        <c:auto val="1"/>
        <c:lblAlgn val="ctr"/>
        <c:lblOffset val="100"/>
        <c:noMultiLvlLbl val="0"/>
      </c:catAx>
      <c:valAx>
        <c:axId val="3304102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3039488"/>
        <c:crosses val="autoZero"/>
        <c:crossBetween val="between"/>
      </c:valAx>
      <c:serAx>
        <c:axId val="32394304"/>
        <c:scaling>
          <c:orientation val="minMax"/>
        </c:scaling>
        <c:delete val="0"/>
        <c:axPos val="b"/>
        <c:majorTickMark val="out"/>
        <c:minorTickMark val="none"/>
        <c:tickLblPos val="nextTo"/>
        <c:crossAx val="33041024"/>
        <c:crosses val="autoZero"/>
      </c:serAx>
      <c:spPr>
        <a:solidFill>
          <a:schemeClr val="accent2"/>
        </a:solidFill>
        <a:ln w="19050" cap="flat" cmpd="sng" algn="ctr">
          <a:solidFill>
            <a:schemeClr val="accent2">
              <a:shade val="50000"/>
            </a:schemeClr>
          </a:solidFill>
          <a:prstDash val="solid"/>
        </a:ln>
        <a:effectLst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4167472486991718E-3"/>
          <c:y val="0.18055537881053429"/>
          <c:w val="0.54030379426255926"/>
          <c:h val="0.8194446211894657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 и кинематография</c:v>
                </c:pt>
                <c:pt idx="6">
                  <c:v>Социальная политика</c:v>
                </c:pt>
                <c:pt idx="7">
                  <c:v>Национальная безопасность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9319.9</c:v>
                </c:pt>
                <c:pt idx="1">
                  <c:v>299.2</c:v>
                </c:pt>
                <c:pt idx="2">
                  <c:v>56.9</c:v>
                </c:pt>
                <c:pt idx="3">
                  <c:v>5307.7</c:v>
                </c:pt>
                <c:pt idx="4">
                  <c:v>41</c:v>
                </c:pt>
                <c:pt idx="5">
                  <c:v>5584.8</c:v>
                </c:pt>
                <c:pt idx="6">
                  <c:v>291.60000000000002</c:v>
                </c:pt>
                <c:pt idx="7">
                  <c:v>4564.1000000000004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4851669301391459"/>
          <c:y val="0"/>
          <c:w val="0.42705591351292232"/>
          <c:h val="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0"/>
            <c:spPr>
              <a:gradFill rotWithShape="1">
                <a:gsLst>
                  <a:gs pos="0">
                    <a:schemeClr val="accent1">
                      <a:shade val="58000"/>
                      <a:satMod val="150000"/>
                    </a:schemeClr>
                  </a:gs>
                  <a:gs pos="72000">
                    <a:schemeClr val="accent1">
                      <a:tint val="90000"/>
                      <a:satMod val="135000"/>
                    </a:schemeClr>
                  </a:gs>
                  <a:gs pos="100000">
                    <a:schemeClr val="accent1"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3137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soft" dir="tl">
                  <a:rot lat="0" lon="0" rev="20000000"/>
                </a:lightRig>
              </a:scene3d>
              <a:sp3d prstMaterial="matte">
                <a:bevelT w="63500" h="63500" prst="coolSlant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95,1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Програмные расходы</c:v>
                </c:pt>
                <c:pt idx="1">
                  <c:v>Непрограмные расходы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97.4</c:v>
                </c:pt>
                <c:pt idx="1">
                  <c:v>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3321133469427462"/>
          <c:y val="4.5678244757689085E-2"/>
          <c:w val="0.46678866530572655"/>
          <c:h val="0.361467020712945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hade val="58000"/>
                      <a:satMod val="150000"/>
                    </a:schemeClr>
                  </a:gs>
                  <a:gs pos="72000">
                    <a:schemeClr val="accent6">
                      <a:tint val="90000"/>
                      <a:satMod val="135000"/>
                    </a:schemeClr>
                  </a:gs>
                  <a:gs pos="100000">
                    <a:schemeClr val="accent6"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3137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soft" dir="tl">
                  <a:rot lat="0" lon="0" rev="20000000"/>
                </a:lightRig>
              </a:scene3d>
              <a:sp3d prstMaterial="matte">
                <a:bevelT w="63500" h="63500" prst="coolSlant"/>
              </a:sp3d>
            </c:spPr>
          </c:dPt>
          <c:dPt>
            <c:idx val="1"/>
            <c:bubble3D val="0"/>
            <c:spPr>
              <a:solidFill>
                <a:schemeClr val="accent1"/>
              </a:solidFill>
              <a:ln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</c:dPt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Субвенции</c:v>
                </c:pt>
                <c:pt idx="2">
                  <c:v>Иные межбюджетные трансферты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66.5</c:v>
                </c:pt>
                <c:pt idx="1">
                  <c:v>2.2999999999999998</c:v>
                </c:pt>
                <c:pt idx="2">
                  <c:v>31.2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2"/>
    </a:solidFill>
    <a:ln w="19050" cap="flat" cmpd="sng" algn="ctr">
      <a:solidFill>
        <a:schemeClr val="lt1"/>
      </a:solidFill>
      <a:prstDash val="solid"/>
    </a:ln>
    <a:effectLst>
      <a:glow rad="63500">
        <a:schemeClr val="accent2">
          <a:tint val="30000"/>
          <a:shade val="95000"/>
          <a:satMod val="300000"/>
          <a:alpha val="50000"/>
        </a:schemeClr>
      </a:glow>
    </a:effectLst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3B43D-4A0E-4DAD-9A57-68F83A79F6C1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D39AE-F5CE-4C21-A183-8E04DFE571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135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907E278-0704-4D8A-ACBA-7B380923FACA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907E278-0704-4D8A-ACBA-7B380923FACA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457200" y="571481"/>
            <a:ext cx="8258204" cy="57150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КРИВОРОЖСКОЕ СЕЛЬСКОЕ ПОСЕЛЕНИЕ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357299"/>
            <a:ext cx="3471858" cy="4714907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200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бюджета Криворожского сельского поселения Миллеровского района 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endParaRPr lang="ru-RU" sz="3200" dirty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Finans\Desktop\13816763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1643050"/>
            <a:ext cx="4734375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0" y="214290"/>
            <a:ext cx="8986894" cy="2000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22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Бюджет Криворожского сельского поселения Миллеровского района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2023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сформирован и исполнен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программной структуре расходов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основе утвержденных 9 муниципальных программ Криворожского сельского поселения.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1565553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0" y="2571744"/>
            <a:ext cx="3429024" cy="34290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и исполнение бюджета на основе муниципальных программ Криворожского сельского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714976" y="2428868"/>
            <a:ext cx="3429024" cy="3500462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 их реализацию </a:t>
            </a:r>
            <a:r>
              <a:rPr lang="ru-RU" dirty="0" smtClean="0"/>
              <a:t>было </a:t>
            </a:r>
            <a:r>
              <a:rPr lang="ru-RU" b="1" dirty="0" smtClean="0"/>
              <a:t>направлено</a:t>
            </a:r>
            <a:r>
              <a:rPr lang="ru-RU" dirty="0" smtClean="0"/>
              <a:t> в </a:t>
            </a:r>
            <a:r>
              <a:rPr lang="ru-RU" dirty="0" smtClean="0"/>
              <a:t>2023 </a:t>
            </a:r>
            <a:r>
              <a:rPr lang="ru-RU" dirty="0" smtClean="0"/>
              <a:t>году </a:t>
            </a:r>
          </a:p>
          <a:p>
            <a:pPr algn="ctr"/>
            <a:r>
              <a:rPr lang="ru-RU" b="1" dirty="0" smtClean="0"/>
              <a:t>24419,9 </a:t>
            </a:r>
            <a:r>
              <a:rPr lang="ru-RU" b="1" dirty="0" smtClean="0"/>
              <a:t>тыс. рублей.</a:t>
            </a:r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6146" name="Picture 2" descr="C:\Users\Finans\Desktop\iM0CCOGN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2285992"/>
            <a:ext cx="2500310" cy="3857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85738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программных расходов бюджета Криворожского сельского поселения  Миллеровского района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 2018 году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0364917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 descr="C:\Users\Finans\Desktop\iLOUCT5H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3786190"/>
            <a:ext cx="3842862" cy="21766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00684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муниципальных программ Криворожского сельского поселения </a:t>
            </a:r>
            <a:b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68144" y="142852"/>
            <a:ext cx="3143272" cy="128588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Всего:</a:t>
            </a:r>
            <a:endParaRPr lang="ru-RU" sz="900" b="1" dirty="0" smtClean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24419,9 </a:t>
            </a: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тыс</a:t>
            </a: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рублей</a:t>
            </a:r>
            <a:endParaRPr lang="ru-RU" b="1" dirty="0" smtClean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1714488"/>
            <a:ext cx="4143404" cy="150019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Управление муниципальными финансами и создание условий для эффективного управления финансами </a:t>
            </a:r>
            <a:r>
              <a:rPr lang="ru-RU" b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(9232,3 </a:t>
            </a:r>
            <a:r>
              <a:rPr lang="ru-RU" b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тыс.рублей)</a:t>
            </a:r>
            <a:endParaRPr lang="ru-RU" b="1" dirty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4714884"/>
            <a:ext cx="4143404" cy="78581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Муниципальная политика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(41,1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тыс.рублей)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29190" y="1857364"/>
            <a:ext cx="4000528" cy="150019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Защита населения и территории от ЧС, обеспечение пожарной  безопасности и безопасности людей на водных объектов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(4181,6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тыс.рублей)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844" y="3357562"/>
            <a:ext cx="4143404" cy="1214446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Обеспечение качественными жилищно-коммунальными услугами населения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(5394,8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тыс.рублей)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29190" y="4714884"/>
            <a:ext cx="4000528" cy="78581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Информационное общество 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(6,0тыс.рублей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29190" y="3357562"/>
            <a:ext cx="4000528" cy="1214446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Обеспечение общественного порядка и противодействие преступности (0,0 тыс.рублей)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929190" y="5572140"/>
            <a:ext cx="4000528" cy="571504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культуры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(5268,6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тыс.рублей 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2844" y="5572140"/>
            <a:ext cx="4143404" cy="571504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Социальная поддержка граждан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(291,6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тыс.рублей)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85786" y="6215082"/>
            <a:ext cx="7358114" cy="64291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Обеспечение доступным и комфортным жильем населения Криворожского сельского поселения(0,0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тыс.рублей-3,9%)</a:t>
            </a:r>
            <a:endParaRPr lang="ru-RU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7145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Структура безвозмездных поступлений бюджета Криворожского сельского поселения Миллеровского района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 </a:t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0485836"/>
              </p:ext>
            </p:extLst>
          </p:nvPr>
        </p:nvGraphicFramePr>
        <p:xfrm>
          <a:off x="457200" y="1714488"/>
          <a:ext cx="7467600" cy="441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274683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00B0F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Объем безвозмездных поступлений от других бюджетов бюджетной системы Российской Федерации в бюджет Криворожского сельского поселения Миллеровского района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780901"/>
              </p:ext>
            </p:extLst>
          </p:nvPr>
        </p:nvGraphicFramePr>
        <p:xfrm>
          <a:off x="642911" y="1785926"/>
          <a:ext cx="7817521" cy="4782983"/>
        </p:xfrm>
        <a:graphic>
          <a:graphicData uri="http://schemas.openxmlformats.org/drawingml/2006/table">
            <a:tbl>
              <a:tblPr/>
              <a:tblGrid>
                <a:gridCol w="2434874"/>
                <a:gridCol w="774403"/>
                <a:gridCol w="774403"/>
                <a:gridCol w="953521"/>
                <a:gridCol w="864096"/>
                <a:gridCol w="792088"/>
                <a:gridCol w="1224136"/>
              </a:tblGrid>
              <a:tr h="11018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Наименование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2019 год</a:t>
                      </a:r>
                      <a:endParaRPr lang="ru-RU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2020 год</a:t>
                      </a:r>
                      <a:endParaRPr lang="ru-RU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 год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 год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2023 </a:t>
                      </a: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7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6882,9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4663,2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5259,5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16048,4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4973,8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13145,7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Дотации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3706,9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4103,2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4131,4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4117,1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4718,2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8740,7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Субвенции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192,9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208,4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231,3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240,4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255,6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299,4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Субсидии и иные межбюджетные трансферты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2983,5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268,2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816,7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11634,9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Прочие безвозмездные поступления в бюджеты поселений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53,4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80,1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56,0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4105,6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71488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Основных направление бюджетной и налоговой политики Криворожского сельского поселения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357166"/>
            <a:ext cx="8472518" cy="171451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Осуществление бюджета Криворожского сельского поселения Миллеровского района в </a:t>
            </a:r>
            <a:r>
              <a:rPr lang="ru-RU" sz="3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3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году осуществлялось на основании:</a:t>
            </a:r>
            <a:endParaRPr lang="ru-RU" sz="32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00034" y="2428868"/>
            <a:ext cx="8329642" cy="91195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Положений послания Президента РФ Федеральному Собранию РФ, определяющих бюджетную политику В РФ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714348" y="3571876"/>
            <a:ext cx="8043890" cy="886667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«Майских» указов Президента РФ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4143372" y="1857364"/>
            <a:ext cx="78581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143372" y="3143248"/>
            <a:ext cx="928694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143372" y="4071942"/>
            <a:ext cx="857256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57158" y="500043"/>
            <a:ext cx="8786842" cy="785817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16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бюджета Криворожского сельского поселения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Миллеровского района за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</a:t>
            </a:r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1200" dirty="0" smtClean="0"/>
              <a:t>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тыс.рублей</a:t>
            </a:r>
            <a:endParaRPr lang="ru-RU" sz="1200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half" idx="3"/>
          </p:nvPr>
        </p:nvSpPr>
        <p:spPr>
          <a:xfrm>
            <a:off x="5072066" y="1142984"/>
            <a:ext cx="3929090" cy="12858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endParaRPr lang="ru-RU" sz="2400" b="0" cap="none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</a:p>
          <a:p>
            <a:pPr algn="ctr"/>
            <a:r>
              <a:rPr lang="ru-RU" sz="2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25082,7</a:t>
            </a:r>
            <a:endParaRPr lang="ru-RU" sz="2400" b="0" cap="none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0" name="Содержимое 19" descr="iS31XMTCL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28596" y="2928934"/>
            <a:ext cx="2500330" cy="2693459"/>
          </a:xfrm>
        </p:spPr>
      </p:pic>
      <p:sp>
        <p:nvSpPr>
          <p:cNvPr id="11" name="Скругленный прямоугольник 10"/>
          <p:cNvSpPr/>
          <p:nvPr/>
        </p:nvSpPr>
        <p:spPr>
          <a:xfrm>
            <a:off x="357158" y="1142984"/>
            <a:ext cx="4214842" cy="12858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ДОХОДЫ </a:t>
            </a:r>
          </a:p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23709,5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071802" y="4286256"/>
            <a:ext cx="3500462" cy="135732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Дефицит</a:t>
            </a: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1373,2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pic>
        <p:nvPicPr>
          <p:cNvPr id="1026" name="Picture 2" descr="C:\Users\Finans\Desktop\iIEJ5QPA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2928934"/>
            <a:ext cx="2357422" cy="2643206"/>
          </a:xfrm>
          <a:prstGeom prst="rect">
            <a:avLst/>
          </a:prstGeom>
          <a:noFill/>
        </p:spPr>
      </p:pic>
      <p:sp>
        <p:nvSpPr>
          <p:cNvPr id="25" name="Выгнутая влево стрелка 24"/>
          <p:cNvSpPr/>
          <p:nvPr/>
        </p:nvSpPr>
        <p:spPr>
          <a:xfrm>
            <a:off x="3071802" y="2500306"/>
            <a:ext cx="1071570" cy="171451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Выгнутая вправо стрелка 25"/>
          <p:cNvSpPr/>
          <p:nvPr/>
        </p:nvSpPr>
        <p:spPr>
          <a:xfrm>
            <a:off x="5429256" y="2571744"/>
            <a:ext cx="928694" cy="164307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0"/>
            <a:ext cx="8229600" cy="121442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доходов бюджета Криворожского сельского поселения Миллеровского района за 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 (тыс. руб.)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0" y="1428736"/>
            <a:ext cx="2643174" cy="135732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Налоговые доходы</a:t>
            </a:r>
          </a:p>
          <a:p>
            <a:pPr algn="ctr"/>
            <a:r>
              <a:rPr lang="ru-RU" dirty="0" smtClean="0"/>
              <a:t>7779,6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286512" y="1285860"/>
            <a:ext cx="2643206" cy="128588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Безвозмездные поступления </a:t>
            </a:r>
            <a:r>
              <a:rPr lang="ru-RU" dirty="0" smtClean="0"/>
              <a:t>13145,7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857356" y="571480"/>
            <a:ext cx="4857784" cy="114300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Доходы бюджета 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23709,5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143240" y="1928802"/>
            <a:ext cx="2571768" cy="128588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Неналоговые доходы </a:t>
            </a:r>
            <a:r>
              <a:rPr lang="ru-RU" dirty="0" smtClean="0"/>
              <a:t>2784,2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3143248"/>
            <a:ext cx="2857488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Налог на доходы физических лиц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1434,4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0" y="4071942"/>
            <a:ext cx="2928926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Налоги на имущество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4412,6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0" y="5072074"/>
            <a:ext cx="2928926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Единый сельскохозяйственный налог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1912,7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0" y="5929330"/>
            <a:ext cx="2928926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Государственная пошлина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19,9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214678" y="3143248"/>
            <a:ext cx="2357454" cy="7143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Доходы от использования имущества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1671,2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214678" y="4071942"/>
            <a:ext cx="2428892" cy="92869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Прочие неналоговые доходы – 172,7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357950" y="3143248"/>
            <a:ext cx="2786050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Дотации бюджетам бюджетной системы РФ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8740,7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357950" y="4071942"/>
            <a:ext cx="2786050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Субвенции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299,4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357950" y="5000636"/>
            <a:ext cx="2786050" cy="12858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Иные межбюджетные трансферты-4105,6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четверенная стрелка 32"/>
          <p:cNvSpPr/>
          <p:nvPr/>
        </p:nvSpPr>
        <p:spPr>
          <a:xfrm>
            <a:off x="3571868" y="1428736"/>
            <a:ext cx="1571636" cy="714380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6116" y="5072074"/>
            <a:ext cx="2428892" cy="92869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Доходы от продажи материальных и нематериальных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активово-936,4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286116" y="6143620"/>
            <a:ext cx="2428892" cy="7143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Штрафы, санкции, возмещение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ущерба-3,9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46095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собственных доходов бюджета Криворожского сельского поселения Миллеровского района (тыс.рублей)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4829116"/>
              </p:ext>
            </p:extLst>
          </p:nvPr>
        </p:nvGraphicFramePr>
        <p:xfrm>
          <a:off x="500034" y="1500174"/>
          <a:ext cx="8229600" cy="4497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доходов бюджета Криворожского сельского поселения Миллеровского района в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2015-202</a:t>
            </a:r>
            <a:r>
              <a:rPr lang="en-US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гг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2502820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2876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Объем налоговых и неналоговых доходов бюджета Криворожского сельского поселения Миллеровского района в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 составил </a:t>
            </a:r>
            <a:r>
              <a:rPr lang="en-US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10563,8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3524037"/>
              </p:ext>
            </p:extLst>
          </p:nvPr>
        </p:nvGraphicFramePr>
        <p:xfrm>
          <a:off x="457200" y="1600200"/>
          <a:ext cx="7467600" cy="5271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расходов бюджета Криворожского сельского поселения Миллеровского района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2016-2023гг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5250587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7929618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Криворожского сельского поселения Миллеровского района в </a:t>
            </a:r>
            <a:r>
              <a:rPr lang="ru-RU" sz="31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31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5655159"/>
              </p:ext>
            </p:extLst>
          </p:nvPr>
        </p:nvGraphicFramePr>
        <p:xfrm>
          <a:off x="857224" y="2000240"/>
          <a:ext cx="7643866" cy="4314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611</TotalTime>
  <Words>448</Words>
  <Application>Microsoft Office PowerPoint</Application>
  <PresentationFormat>Экран (4:3)</PresentationFormat>
  <Paragraphs>116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Техническая</vt:lpstr>
      <vt:lpstr>   </vt:lpstr>
      <vt:lpstr>Основных направление бюджетной и налоговой политики Криворожского сельского поселения  </vt:lpstr>
      <vt:lpstr>       </vt:lpstr>
      <vt:lpstr>Презентация PowerPoint</vt:lpstr>
      <vt:lpstr>Динамика собственных доходов бюджета Криворожского сельского поселения Миллеровского района (тыс.рублей) </vt:lpstr>
      <vt:lpstr>Динамика доходов бюджета Криворожского сельского поселения Миллеровского района в 2015-2023гг. </vt:lpstr>
      <vt:lpstr>Объем налоговых и неналоговых доходов бюджета Криворожского сельского поселения Миллеровского района в 2023 году составил 10563,8 тыс. рублей </vt:lpstr>
      <vt:lpstr>Динамика расходов бюджета Криворожского сельского поселения Миллеровского района  в 2016-2023гг.</vt:lpstr>
      <vt:lpstr> Структура расходов бюджета Криворожского сельского поселения Миллеровского района в 2023 году. </vt:lpstr>
      <vt:lpstr>Презентация PowerPoint</vt:lpstr>
      <vt:lpstr>Структура программных расходов бюджета Криворожского сельского поселения  Миллеровского района  в 2018 году </vt:lpstr>
      <vt:lpstr>Структура муниципальных программ Криворожского сельского поселения  в 2023 году</vt:lpstr>
      <vt:lpstr>       Структура безвозмездных поступлений бюджета Криворожского сельского поселения Миллеровского района в 2023 году        </vt:lpstr>
      <vt:lpstr>Объем безвозмездных поступлений от других бюджетов бюджетной системы Российской Федерации в бюджет Криворожского сельского поселения Миллеровского района  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Finans</dc:creator>
  <cp:lastModifiedBy>Пользователь</cp:lastModifiedBy>
  <cp:revision>101</cp:revision>
  <dcterms:created xsi:type="dcterms:W3CDTF">2019-05-20T07:20:42Z</dcterms:created>
  <dcterms:modified xsi:type="dcterms:W3CDTF">2024-04-23T07:59:23Z</dcterms:modified>
</cp:coreProperties>
</file>