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4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</c:spPr>
          <c:dPt>
            <c:idx val="0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chemeClr val="accent3"/>
              </a:solidFill>
              <a:ln w="381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gradFill rotWithShape="1">
                <a:gsLst>
                  <a:gs pos="0">
                    <a:schemeClr val="accent5">
                      <a:shade val="58000"/>
                      <a:satMod val="150000"/>
                    </a:schemeClr>
                  </a:gs>
                  <a:gs pos="72000">
                    <a:schemeClr val="accent5">
                      <a:tint val="90000"/>
                      <a:satMod val="135000"/>
                    </a:schemeClr>
                  </a:gs>
                  <a:gs pos="100000">
                    <a:schemeClr val="accent5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3"/>
            <c:spPr>
              <a:gradFill rotWithShape="1">
                <a:gsLst>
                  <a:gs pos="0">
                    <a:schemeClr val="dk1">
                      <a:shade val="58000"/>
                      <a:satMod val="150000"/>
                    </a:schemeClr>
                  </a:gs>
                  <a:gs pos="72000">
                    <a:schemeClr val="dk1">
                      <a:tint val="90000"/>
                      <a:satMod val="135000"/>
                    </a:schemeClr>
                  </a:gs>
                  <a:gs pos="100000">
                    <a:schemeClr val="dk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4"/>
            <c:spPr>
              <a:solidFill>
                <a:schemeClr val="lt1"/>
              </a:solidFill>
              <a:ln w="38100" cap="flat" cmpd="sng" algn="ctr">
                <a:solidFill>
                  <a:schemeClr val="accent4"/>
                </a:solidFill>
                <a:prstDash val="solid"/>
              </a:ln>
              <a:effectLst/>
            </c:spPr>
          </c:dPt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8678.4</c:v>
                </c:pt>
                <c:pt idx="1">
                  <c:v>5881.9</c:v>
                </c:pt>
                <c:pt idx="2">
                  <c:v>6269.2</c:v>
                </c:pt>
                <c:pt idx="3">
                  <c:v>5625.2</c:v>
                </c:pt>
                <c:pt idx="4">
                  <c:v>8795.2999999999993</c:v>
                </c:pt>
                <c:pt idx="5">
                  <c:v>8401.4</c:v>
                </c:pt>
                <c:pt idx="6" formatCode="0.0">
                  <c:v>15509</c:v>
                </c:pt>
              </c:numCache>
            </c:numRef>
          </c:val>
        </c:ser>
        <c:dLbls>
          <c:showVal val="1"/>
        </c:dLbls>
        <c:gapWidth val="95"/>
        <c:gapDepth val="95"/>
        <c:shape val="cone"/>
        <c:axId val="145883136"/>
        <c:axId val="145884672"/>
        <c:axId val="0"/>
      </c:bar3DChart>
      <c:catAx>
        <c:axId val="145883136"/>
        <c:scaling>
          <c:orientation val="minMax"/>
        </c:scaling>
        <c:axPos val="b"/>
        <c:numFmt formatCode="General" sourceLinked="1"/>
        <c:majorTickMark val="none"/>
        <c:tickLblPos val="nextTo"/>
        <c:crossAx val="145884672"/>
        <c:crosses val="autoZero"/>
        <c:auto val="1"/>
        <c:lblAlgn val="ctr"/>
        <c:lblOffset val="100"/>
      </c:catAx>
      <c:valAx>
        <c:axId val="145884672"/>
        <c:scaling>
          <c:orientation val="minMax"/>
        </c:scaling>
        <c:delete val="1"/>
        <c:axPos val="l"/>
        <c:numFmt formatCode="General" sourceLinked="1"/>
        <c:tickLblPos val="none"/>
        <c:crossAx val="145883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cat>
            <c:numRef>
              <c:f>Лист1!$A$2:$A$9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3027</c:v>
                </c:pt>
                <c:pt idx="1">
                  <c:v>4591.7</c:v>
                </c:pt>
                <c:pt idx="2">
                  <c:v>4549.7</c:v>
                </c:pt>
                <c:pt idx="3">
                  <c:v>6269.2</c:v>
                </c:pt>
                <c:pt idx="4">
                  <c:v>6782.3</c:v>
                </c:pt>
                <c:pt idx="5">
                  <c:v>8795.2999999999993</c:v>
                </c:pt>
                <c:pt idx="6">
                  <c:v>8401.4</c:v>
                </c:pt>
                <c:pt idx="7" formatCode="0.0">
                  <c:v>15509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8000"/>
                    <a:satMod val="150000"/>
                  </a:schemeClr>
                </a:gs>
                <a:gs pos="72000">
                  <a:schemeClr val="accent3">
                    <a:tint val="90000"/>
                    <a:satMod val="135000"/>
                  </a:schemeClr>
                </a:gs>
                <a:gs pos="100000">
                  <a:schemeClr val="accent3">
                    <a:tint val="8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000000"/>
              </a:lightRig>
            </a:scene3d>
            <a:sp3d prstMaterial="matte">
              <a:bevelT w="63500" h="63500" prst="coolSlant"/>
            </a:sp3d>
          </c:spPr>
          <c:dLbls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7096.9</c:v>
                </c:pt>
                <c:pt idx="1">
                  <c:v>8678.4</c:v>
                </c:pt>
                <c:pt idx="2">
                  <c:v>5881.9</c:v>
                </c:pt>
                <c:pt idx="3">
                  <c:v>6882.9</c:v>
                </c:pt>
                <c:pt idx="4">
                  <c:v>4633.2</c:v>
                </c:pt>
                <c:pt idx="5">
                  <c:v>5259.5</c:v>
                </c:pt>
                <c:pt idx="6">
                  <c:v>16048.4</c:v>
                </c:pt>
                <c:pt idx="7">
                  <c:v>4973.8</c:v>
                </c:pt>
              </c:numCache>
            </c:numRef>
          </c:val>
        </c:ser>
        <c:shape val="box"/>
        <c:axId val="145956224"/>
        <c:axId val="145966208"/>
        <c:axId val="0"/>
      </c:bar3DChart>
      <c:catAx>
        <c:axId val="145956224"/>
        <c:scaling>
          <c:orientation val="minMax"/>
        </c:scaling>
        <c:axPos val="b"/>
        <c:numFmt formatCode="General" sourceLinked="1"/>
        <c:tickLblPos val="nextTo"/>
        <c:crossAx val="145966208"/>
        <c:crosses val="autoZero"/>
        <c:auto val="1"/>
        <c:lblAlgn val="ctr"/>
        <c:lblOffset val="100"/>
      </c:catAx>
      <c:valAx>
        <c:axId val="145966208"/>
        <c:scaling>
          <c:orientation val="minMax"/>
        </c:scaling>
        <c:axPos val="l"/>
        <c:majorGridlines>
          <c:spPr>
            <a:ln w="19050" cap="flat" cmpd="sng" algn="ctr">
              <a:solidFill>
                <a:schemeClr val="accent2"/>
              </a:solidFill>
              <a:prstDash val="solid"/>
            </a:ln>
            <a:effectLst>
              <a:glow rad="70000">
                <a:schemeClr val="accent2">
                  <a:tint val="30000"/>
                  <a:shade val="95000"/>
                  <a:satMod val="300000"/>
                  <a:alpha val="50000"/>
                </a:schemeClr>
              </a:glow>
            </a:effectLst>
          </c:spPr>
        </c:majorGridlines>
        <c:numFmt formatCode="General" sourceLinked="1"/>
        <c:tickLblPos val="nextTo"/>
        <c:crossAx val="1459562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Штрафы</c:v>
                </c:pt>
                <c:pt idx="6">
                  <c:v>Доходы от оказания платных услуг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1373.8</c:v>
                </c:pt>
                <c:pt idx="1">
                  <c:v>3515.4</c:v>
                </c:pt>
                <c:pt idx="2" formatCode="0.0">
                  <c:v>4044</c:v>
                </c:pt>
                <c:pt idx="3">
                  <c:v>22.2</c:v>
                </c:pt>
                <c:pt idx="4" formatCode="0.0">
                  <c:v>1459.4</c:v>
                </c:pt>
                <c:pt idx="5">
                  <c:v>14.7</c:v>
                </c:pt>
                <c:pt idx="6">
                  <c:v>29.4</c:v>
                </c:pt>
                <c:pt idx="7">
                  <c:v>5050.1000000000004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3000"/>
                    <a:satMod val="150000"/>
                  </a:schemeClr>
                </a:gs>
                <a:gs pos="25000">
                  <a:schemeClr val="accent4">
                    <a:tint val="96000"/>
                    <a:shade val="80000"/>
                    <a:satMod val="105000"/>
                  </a:schemeClr>
                </a:gs>
                <a:gs pos="38000">
                  <a:schemeClr val="accent4">
                    <a:tint val="96000"/>
                    <a:shade val="59000"/>
                    <a:satMod val="120000"/>
                  </a:schemeClr>
                </a:gs>
                <a:gs pos="55000">
                  <a:schemeClr val="accent4">
                    <a:shade val="57000"/>
                    <a:satMod val="120000"/>
                  </a:schemeClr>
                </a:gs>
                <a:gs pos="80000">
                  <a:schemeClr val="accent4">
                    <a:shade val="56000"/>
                    <a:satMod val="145000"/>
                  </a:schemeClr>
                </a:gs>
                <a:gs pos="88000">
                  <a:schemeClr val="accent4">
                    <a:shade val="63000"/>
                    <a:satMod val="160000"/>
                  </a:schemeClr>
                </a:gs>
                <a:gs pos="100000">
                  <a:schemeClr val="accent4">
                    <a:tint val="99555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solidFill>
                <a:schemeClr val="accent4">
                  <a:shade val="60000"/>
                  <a:satMod val="300000"/>
                </a:schemeClr>
              </a:solidFill>
              <a:prstDash val="solid"/>
            </a:ln>
            <a:effectLst>
              <a:glow rad="70000">
                <a:schemeClr val="accent4">
                  <a:tint val="30000"/>
                  <a:shade val="95000"/>
                  <a:satMod val="300000"/>
                  <a:alpha val="50000"/>
                </a:schemeClr>
              </a:glow>
            </a:effectLst>
          </c:spPr>
          <c:dLbls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13155.1</c:v>
                </c:pt>
                <c:pt idx="1">
                  <c:v>10566.8</c:v>
                </c:pt>
                <c:pt idx="2">
                  <c:v>13154.2</c:v>
                </c:pt>
                <c:pt idx="3">
                  <c:v>11409.5</c:v>
                </c:pt>
                <c:pt idx="4">
                  <c:v>13305.2</c:v>
                </c:pt>
                <c:pt idx="5">
                  <c:v>25022.400000000001</c:v>
                </c:pt>
                <c:pt idx="6">
                  <c:v>18199.7</c:v>
                </c:pt>
              </c:numCache>
            </c:numRef>
          </c:val>
        </c:ser>
        <c:gapWidth val="300"/>
        <c:shape val="box"/>
        <c:axId val="146573568"/>
        <c:axId val="146583552"/>
        <c:axId val="146021888"/>
      </c:bar3DChart>
      <c:catAx>
        <c:axId val="146573568"/>
        <c:scaling>
          <c:orientation val="minMax"/>
        </c:scaling>
        <c:axPos val="b"/>
        <c:numFmt formatCode="General" sourceLinked="1"/>
        <c:majorTickMark val="none"/>
        <c:tickLblPos val="nextTo"/>
        <c:crossAx val="146583552"/>
        <c:crosses val="autoZero"/>
        <c:auto val="1"/>
        <c:lblAlgn val="ctr"/>
        <c:lblOffset val="100"/>
      </c:catAx>
      <c:valAx>
        <c:axId val="1465835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46573568"/>
        <c:crosses val="autoZero"/>
        <c:crossBetween val="between"/>
      </c:valAx>
      <c:serAx>
        <c:axId val="146021888"/>
        <c:scaling>
          <c:orientation val="minMax"/>
        </c:scaling>
        <c:axPos val="b"/>
        <c:tickLblPos val="nextTo"/>
        <c:crossAx val="146583552"/>
        <c:crosses val="autoZero"/>
      </c:serAx>
      <c:spPr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1.4167472486991718E-3"/>
          <c:y val="0.18055537881053429"/>
          <c:w val="0.54030379426255926"/>
          <c:h val="0.81944462118946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Национальная безопасность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7684.2</c:v>
                </c:pt>
                <c:pt idx="1">
                  <c:v>255.4</c:v>
                </c:pt>
                <c:pt idx="2">
                  <c:v>144.1</c:v>
                </c:pt>
                <c:pt idx="3">
                  <c:v>5655.6</c:v>
                </c:pt>
                <c:pt idx="4">
                  <c:v>9</c:v>
                </c:pt>
                <c:pt idx="5">
                  <c:v>4125.3999999999996</c:v>
                </c:pt>
                <c:pt idx="6">
                  <c:v>316</c:v>
                </c:pt>
                <c:pt idx="7">
                  <c:v>10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4851669301391459"/>
          <c:y val="0"/>
          <c:w val="0.42705591351292232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0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0"/>
            <c:spPr>
              <a:gradFill rotWithShape="1">
                <a:gsLst>
                  <a:gs pos="0">
                    <a:schemeClr val="accent1">
                      <a:shade val="58000"/>
                      <a:satMod val="150000"/>
                    </a:schemeClr>
                  </a:gs>
                  <a:gs pos="72000">
                    <a:schemeClr val="accent1">
                      <a:tint val="90000"/>
                      <a:satMod val="135000"/>
                    </a:schemeClr>
                  </a:gs>
                  <a:gs pos="100000">
                    <a:schemeClr val="accent1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showVal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98</c:v>
                </c:pt>
                <c:pt idx="1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321133469427462"/>
          <c:y val="4.5678244757689085E-2"/>
          <c:w val="0.46678866530572655"/>
          <c:h val="0.3614670207129451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gradFill rotWithShape="1">
                <a:gsLst>
                  <a:gs pos="0">
                    <a:schemeClr val="accent6">
                      <a:shade val="58000"/>
                      <a:satMod val="150000"/>
                    </a:schemeClr>
                  </a:gs>
                  <a:gs pos="72000">
                    <a:schemeClr val="accent6">
                      <a:tint val="90000"/>
                      <a:satMod val="135000"/>
                    </a:schemeClr>
                  </a:gs>
                  <a:gs pos="100000">
                    <a:schemeClr val="accent6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soft" dir="tl">
                  <a:rot lat="0" lon="0" rev="20000000"/>
                </a:lightRig>
              </a:scene3d>
              <a:sp3d prstMaterial="matte">
                <a:bevelT w="63500" h="63500" prst="coolSlant"/>
              </a:sp3d>
            </c:spPr>
          </c:dPt>
          <c:dPt>
            <c:idx val="1"/>
            <c:spPr>
              <a:solidFill>
                <a:schemeClr val="accent1"/>
              </a:solidFill>
              <a:ln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Lbls>
            <c:showVal val="1"/>
            <c:showCatName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Дотации</c:v>
                </c:pt>
                <c:pt idx="1">
                  <c:v>Субвенции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94.9</c:v>
                </c:pt>
                <c:pt idx="1">
                  <c:v>5.0999999999999996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</c:legend>
    <c:plotVisOnly val="1"/>
  </c:chart>
  <c:spPr>
    <a:solidFill>
      <a:schemeClr val="accent2"/>
    </a:solidFill>
    <a:ln w="19050" cap="flat" cmpd="sng" algn="ctr">
      <a:solidFill>
        <a:schemeClr val="lt1"/>
      </a:solidFill>
      <a:prstDash val="solid"/>
    </a:ln>
    <a:effectLst>
      <a:glow rad="63500">
        <a:schemeClr val="accent2">
          <a:tint val="30000"/>
          <a:shade val="95000"/>
          <a:satMod val="300000"/>
          <a:alpha val="50000"/>
        </a:schemeClr>
      </a:glo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3B43D-4A0E-4DAD-9A57-68F83A79F6C1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D39AE-F5CE-4C21-A183-8E04DFE571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07E278-0704-4D8A-ACBA-7B380923FACA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DAD71C-5B07-4E8F-A347-198881E24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57200" y="571481"/>
            <a:ext cx="8258204" cy="5715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КРИВОРОЖСКОЕ СЕЛЬСКОЕ ПОСЕЛЕНИЕ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357299"/>
            <a:ext cx="3471858" cy="471490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Криворожского сельского поселения Миллеровского района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3200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Finans\Desktop\13816763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643050"/>
            <a:ext cx="4734375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14290"/>
            <a:ext cx="8986894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2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 Криворожского сельского поселения Миллеровского района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сформирован и исполнен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программной структуре расходов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основе утвержденных 9 муниципальных программ Криворожского сельского поселения.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56555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0" y="2571744"/>
            <a:ext cx="3429024" cy="34290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и исполнение бюджета на основе муниципальных программ Криворожского сельского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714976" y="2428868"/>
            <a:ext cx="3429024" cy="350046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их реализацию </a:t>
            </a:r>
            <a:r>
              <a:rPr lang="ru-RU" dirty="0" smtClean="0"/>
              <a:t>было </a:t>
            </a:r>
            <a:r>
              <a:rPr lang="ru-RU" b="1" dirty="0" smtClean="0"/>
              <a:t>направлено</a:t>
            </a:r>
            <a:r>
              <a:rPr lang="ru-RU" dirty="0" smtClean="0"/>
              <a:t> в </a:t>
            </a:r>
            <a:r>
              <a:rPr lang="ru-RU" dirty="0" smtClean="0"/>
              <a:t>2022 </a:t>
            </a:r>
            <a:r>
              <a:rPr lang="ru-RU" dirty="0" smtClean="0"/>
              <a:t>году </a:t>
            </a:r>
          </a:p>
          <a:p>
            <a:pPr algn="ctr"/>
            <a:r>
              <a:rPr lang="ru-RU" b="1" dirty="0" smtClean="0"/>
              <a:t>17851,5 тыс</a:t>
            </a:r>
            <a:r>
              <a:rPr lang="ru-RU" b="1" dirty="0" smtClean="0"/>
              <a:t>. рублей.</a:t>
            </a:r>
            <a:endParaRPr lang="ru-RU" dirty="0" smtClean="0"/>
          </a:p>
          <a:p>
            <a:pPr algn="ctr"/>
            <a:endParaRPr lang="ru-RU" dirty="0"/>
          </a:p>
        </p:txBody>
      </p:sp>
      <p:pic>
        <p:nvPicPr>
          <p:cNvPr id="6146" name="Picture 2" descr="C:\Users\Finans\Desktop\iM0CCOGN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285992"/>
            <a:ext cx="2500310" cy="3857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73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программных расходов бюджета Криворожского сельского поселения  Миллеровского района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2018 году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 descr="C:\Users\Finans\Desktop\iLOUCT5H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786190"/>
            <a:ext cx="3842862" cy="2176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00684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муниципальных программ Криворожского сельского поселения 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году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142852"/>
            <a:ext cx="3143272" cy="12858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Всего:</a:t>
            </a:r>
            <a:endParaRPr lang="ru-RU" sz="900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17851,5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тыс</a:t>
            </a:r>
            <a:r>
              <a:rPr lang="ru-RU" b="1" i="1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рублей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714488"/>
            <a:ext cx="4143404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Управление муниципальными финансами и создание условий для эффективного управления финансами </a:t>
            </a:r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(7618,9 </a:t>
            </a:r>
            <a:r>
              <a:rPr lang="ru-RU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тыс.рублей)</a:t>
            </a:r>
            <a:endParaRPr lang="ru-RU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44" y="4714884"/>
            <a:ext cx="4143404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Муниципальная политика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(9,0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1785926"/>
            <a:ext cx="4000528" cy="150019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Защита населения и территории от ЧС, обеспечение пожарной  безопасности и безопасности людей на водных объектов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(0,0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3357562"/>
            <a:ext cx="4143404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качественными жилищно-коммунальными услугами населения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(5801,0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714884"/>
            <a:ext cx="4000528" cy="7858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Информационное общество 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(0,0тыс.рублей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3357562"/>
            <a:ext cx="4000528" cy="121444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общественного порядка и противодействие преступности (0,0 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5572140"/>
            <a:ext cx="4000528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культуры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(4106,6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тыс.рублей 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5572140"/>
            <a:ext cx="4143404" cy="571504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Социальная поддержка граждан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(316,0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тыс.рублей)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85786" y="6215082"/>
            <a:ext cx="7358114" cy="64291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Обеспечение доступным и комфортным жильем населения Криворожского сельского поселения(0,0 тыс.рублей-0,0%)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Структура безвозмездных поступлений бюджета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</a:t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7467600" cy="44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7468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00B0F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1" y="1785926"/>
          <a:ext cx="7081292" cy="4782983"/>
        </p:xfrm>
        <a:graphic>
          <a:graphicData uri="http://schemas.openxmlformats.org/drawingml/2006/table">
            <a:tbl>
              <a:tblPr/>
              <a:tblGrid>
                <a:gridCol w="2434874"/>
                <a:gridCol w="774403"/>
                <a:gridCol w="774403"/>
                <a:gridCol w="774403"/>
                <a:gridCol w="774403"/>
                <a:gridCol w="774403"/>
                <a:gridCol w="774403"/>
              </a:tblGrid>
              <a:tr h="1101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ru-RU" sz="18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2020 год</a:t>
                      </a:r>
                      <a:endParaRPr lang="ru-RU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4549,7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6882,9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4663,2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5259,5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16048,4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4973,8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Дотации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2423,3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3706,9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4103,2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4131,4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4117,1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4718,2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Субвенции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173,5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192,9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208,4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231,3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240,4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255,6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  <a:cs typeface="Times New Roman"/>
                        </a:rPr>
                        <a:t>Субсидии и иные межбюджетные трансферты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1920,0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2983,5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268,2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816,7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11634,9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Прочие безвозмездные поступления в бюджеты поселений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32,9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53,4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80,1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932" marR="41932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Основных направление бюджетной и налоговой политики Криворожского сельского поселения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57166"/>
            <a:ext cx="8472518" cy="171451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бюджета Криворожского сельского поселения Миллеровского района в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 осуществлялось на основании:</a:t>
            </a: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2428868"/>
            <a:ext cx="8329642" cy="91195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Положений послания Президента РФ Федеральному Собранию РФ, определяющих бюджетную политику В РФ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4348" y="3571876"/>
            <a:ext cx="8043890" cy="8866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«Майских» указов Президента РФ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143372" y="1857364"/>
            <a:ext cx="7858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43372" y="3143248"/>
            <a:ext cx="92869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143372" y="4071942"/>
            <a:ext cx="85725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500043"/>
            <a:ext cx="8786842" cy="78581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16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Криворожского сельского поселения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Миллеровского района за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2022 год</a:t>
            </a:r>
            <a:endParaRPr lang="ru-RU" sz="2400" b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тыс.рублей</a:t>
            </a:r>
            <a:endParaRPr lang="ru-RU" sz="12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>
          <a:xfrm>
            <a:off x="5072066" y="1142984"/>
            <a:ext cx="3929090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endParaRPr lang="ru-RU" sz="24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/>
            <a:r>
              <a:rPr lang="ru-RU" sz="24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18199,7</a:t>
            </a:r>
            <a:endParaRPr lang="ru-RU" sz="2400" b="0" cap="non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" name="Содержимое 19" descr="iS31XMTCL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2928934"/>
            <a:ext cx="2500330" cy="2693459"/>
          </a:xfrm>
        </p:spPr>
      </p:pic>
      <p:sp>
        <p:nvSpPr>
          <p:cNvPr id="11" name="Скругленный прямоугольник 10"/>
          <p:cNvSpPr/>
          <p:nvPr/>
        </p:nvSpPr>
        <p:spPr>
          <a:xfrm>
            <a:off x="357158" y="1142984"/>
            <a:ext cx="4214842" cy="12858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20482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,8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4286256"/>
            <a:ext cx="3500462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2283,1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026" name="Picture 2" descr="C:\Users\Finans\Desktop\iIEJ5QPA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928934"/>
            <a:ext cx="2357422" cy="2643206"/>
          </a:xfrm>
          <a:prstGeom prst="rect">
            <a:avLst/>
          </a:prstGeom>
          <a:noFill/>
        </p:spPr>
      </p:pic>
      <p:sp>
        <p:nvSpPr>
          <p:cNvPr id="25" name="Выгнутая влево стрелка 24"/>
          <p:cNvSpPr/>
          <p:nvPr/>
        </p:nvSpPr>
        <p:spPr>
          <a:xfrm>
            <a:off x="3071802" y="2500306"/>
            <a:ext cx="1071570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право стрелка 25"/>
          <p:cNvSpPr/>
          <p:nvPr/>
        </p:nvSpPr>
        <p:spPr>
          <a:xfrm>
            <a:off x="5429256" y="2571744"/>
            <a:ext cx="928694" cy="16430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12144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доходов бюджета Криворожского сельского поселения Миллеровского района за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(тыс. руб.)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0" y="1428736"/>
            <a:ext cx="2643174" cy="135732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</a:p>
          <a:p>
            <a:pPr algn="ctr"/>
            <a:r>
              <a:rPr lang="ru-RU" dirty="0" smtClean="0"/>
              <a:t>8955,4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86512" y="1285860"/>
            <a:ext cx="2643206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r>
              <a:rPr lang="ru-RU" dirty="0" smtClean="0"/>
              <a:t>4973,8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857356" y="571480"/>
            <a:ext cx="4857784" cy="1143008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Доходы бюджета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20482,8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143240" y="1928802"/>
            <a:ext cx="2571768" cy="128588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 </a:t>
            </a:r>
            <a:r>
              <a:rPr lang="ru-RU" dirty="0" smtClean="0"/>
              <a:t>6553,6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3143248"/>
            <a:ext cx="2857488" cy="71438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1373,8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071942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Налоги на имущество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4044,0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5072074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3515,4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929330"/>
            <a:ext cx="292892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Государственная пошлина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22,2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14678" y="3143248"/>
            <a:ext cx="2357454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использования имущества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1459,4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14678" y="4071942"/>
            <a:ext cx="2428892" cy="928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оказания платных услуг и компенсации затрат государства -29,4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57950" y="3143248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бюджетной системы РФ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4661,2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57950" y="4071942"/>
            <a:ext cx="2786050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Субвенции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255,6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57950" y="5000636"/>
            <a:ext cx="2786050" cy="1285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Дотации бюджетам на поддержку мер по обеспеченности сбалансированности бюджетов-57,0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четверенная стрелка 32"/>
          <p:cNvSpPr/>
          <p:nvPr/>
        </p:nvSpPr>
        <p:spPr>
          <a:xfrm>
            <a:off x="3571868" y="1428736"/>
            <a:ext cx="1571636" cy="71438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286116" y="5072074"/>
            <a:ext cx="2428892" cy="9286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от продажи материальных и нематериальных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активово-5050,1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86116" y="6143620"/>
            <a:ext cx="2428892" cy="7143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Штрафы, санкции, возмещение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ущерба-14,7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609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собственных доходов бюджета Криворожского сельского поселения Миллеровского района (тыс.рублей)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49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 Криворожского сельского поселения Миллеровского района 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2015-2022гг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Криворожского сельского поселения Миллеровского района 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 составил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15509,0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527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бюджета Криворожского сельского поселения Миллеровского района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2016-2022 </a:t>
            </a:r>
            <a:r>
              <a:rPr lang="ru-RU" sz="24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92961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Криворожского сельского поселения Миллеровского района в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1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2000240"/>
          <a:ext cx="7643866" cy="4314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580</TotalTime>
  <Words>457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   </vt:lpstr>
      <vt:lpstr>Основных направление бюджетной и налоговой политики Криворожского сельского поселения  </vt:lpstr>
      <vt:lpstr>       </vt:lpstr>
      <vt:lpstr>Слайд 4</vt:lpstr>
      <vt:lpstr>Динамика собственных доходов бюджета Криворожского сельского поселения Миллеровского района (тыс.рублей) </vt:lpstr>
      <vt:lpstr>Динамика доходов бюджета Криворожского сельского поселения Миллеровского района в 2015-2022гг. </vt:lpstr>
      <vt:lpstr>Объем налоговых и неналоговых доходов бюджета Криворожского сельского поселения Миллеровского района в 2022 году составил 15509,0 тыс. рублей </vt:lpstr>
      <vt:lpstr>Динамика расходов бюджета Криворожского сельского поселения Миллеровского района  в 2016-2022 гг.</vt:lpstr>
      <vt:lpstr> Структура расходов бюджета Криворожского сельского поселения Миллеровского района в 2022 году. </vt:lpstr>
      <vt:lpstr>Слайд 10</vt:lpstr>
      <vt:lpstr>Структура программных расходов бюджета Криворожского сельского поселения  Миллеровского района  в 2018 году </vt:lpstr>
      <vt:lpstr>Структура муниципальных программ Криворожского сельского поселения  в 2022 году</vt:lpstr>
      <vt:lpstr>       Структура безвозмездных поступлений бюджета Криворожского сельского поселения Миллеровского района в 2022 году        </vt:lpstr>
      <vt:lpstr>Объем безвозмездных поступлений от других бюджетов бюджетной системы Российской Федерации в бюджет Криворожского сельского поселения Миллеровского района  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Finans</dc:creator>
  <cp:lastModifiedBy>Finans</cp:lastModifiedBy>
  <cp:revision>91</cp:revision>
  <dcterms:created xsi:type="dcterms:W3CDTF">2019-05-20T07:20:42Z</dcterms:created>
  <dcterms:modified xsi:type="dcterms:W3CDTF">2023-04-17T07:59:24Z</dcterms:modified>
</cp:coreProperties>
</file>