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1" y="836712"/>
            <a:ext cx="4608511" cy="4608512"/>
          </a:xfrm>
        </p:spPr>
        <p:txBody>
          <a:bodyPr/>
          <a:lstStyle/>
          <a:p>
            <a:pPr marL="18288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  <a:t>Основные задачи</a:t>
            </a:r>
            <a:r>
              <a:rPr lang="ru-RU" sz="2800" b="0" dirty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  <a:t>и приоритетные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  <a:t>направления бюджетной</a:t>
            </a:r>
            <a:r>
              <a:rPr lang="ru-RU" sz="2800" b="0" dirty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  <a:t>политики Криворожского сельского поселения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  <a:t>Миллеровского района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1205F"/>
                </a:solidFill>
                <a:latin typeface="Times New Roman" pitchFamily="18" charset="0"/>
                <a:cs typeface="Times New Roman" pitchFamily="18" charset="0"/>
              </a:rPr>
              <a:t>на 2024 - 2026 годы</a:t>
            </a:r>
            <a:r>
              <a:rPr lang="ru-RU" sz="2400" b="0" dirty="0">
                <a:solidFill>
                  <a:srgbClr val="01205F"/>
                </a:solidFill>
                <a:latin typeface="Times New Roman"/>
              </a:rPr>
              <a:t/>
            </a:r>
            <a:br>
              <a:rPr lang="ru-RU" sz="2400" b="0" dirty="0">
                <a:solidFill>
                  <a:srgbClr val="01205F"/>
                </a:solidFill>
                <a:latin typeface="Times New Roman"/>
              </a:rPr>
            </a:br>
            <a:endParaRPr lang="ru-RU" dirty="0"/>
          </a:p>
        </p:txBody>
      </p:sp>
      <p:pic>
        <p:nvPicPr>
          <p:cNvPr id="1026" name="Picture 2" descr="C:\Users\Пользователь\Desktop\scale_12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92696"/>
            <a:ext cx="5109244" cy="564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423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5496" y="188640"/>
            <a:ext cx="4968552" cy="6192688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sz="2400" b="1" u="sng" dirty="0">
                <a:solidFill>
                  <a:srgbClr val="01205F"/>
                </a:solidFill>
                <a:latin typeface="Times New Roman"/>
              </a:rPr>
              <a:t>Основные задачи бюджетной политики на 2024 - 2026</a:t>
            </a:r>
            <a:r>
              <a:rPr lang="ru-RU" sz="2400" b="1" dirty="0">
                <a:solidFill>
                  <a:srgbClr val="01205F"/>
                </a:solidFill>
                <a:latin typeface="Times New Roman"/>
              </a:rPr>
              <a:t> г</a:t>
            </a:r>
            <a:endParaRPr lang="ru-RU" sz="1400" dirty="0">
              <a:solidFill>
                <a:srgbClr val="01205F"/>
              </a:solidFill>
              <a:latin typeface="Times New Roman"/>
            </a:endParaRPr>
          </a:p>
          <a:p>
            <a:pPr marL="365760" marR="800" lvl="1" indent="0" algn="ctr">
              <a:buNone/>
            </a:pPr>
            <a:r>
              <a:rPr lang="ru-RU" b="1" dirty="0">
                <a:solidFill>
                  <a:srgbClr val="01205F"/>
                </a:solidFill>
                <a:latin typeface="Times New Roman"/>
              </a:rPr>
              <a:t>Реализации задач, поставленных Президентом Российской Федерации и Губернатором Ростовской области, главой Администрации </a:t>
            </a:r>
            <a:r>
              <a:rPr lang="ru-RU" b="1" dirty="0" smtClean="0">
                <a:solidFill>
                  <a:srgbClr val="01205F"/>
                </a:solidFill>
                <a:latin typeface="Times New Roman"/>
              </a:rPr>
              <a:t>Криворожского сельского поселения</a:t>
            </a:r>
            <a:endParaRPr lang="ru-RU" sz="1400" dirty="0">
              <a:solidFill>
                <a:srgbClr val="01205F"/>
              </a:solidFill>
              <a:latin typeface="Times New Roman"/>
            </a:endParaRPr>
          </a:p>
          <a:p>
            <a:pPr marL="45720" indent="0" algn="ctr">
              <a:buNone/>
            </a:pPr>
            <a:r>
              <a:rPr lang="ru-RU" sz="2400" b="1" dirty="0" smtClean="0">
                <a:solidFill>
                  <a:srgbClr val="01205F"/>
                </a:solidFill>
                <a:latin typeface="Times New Roman"/>
              </a:rPr>
              <a:t>Во </a:t>
            </a:r>
            <a:r>
              <a:rPr lang="ru-RU" sz="2400" b="1" dirty="0">
                <a:solidFill>
                  <a:srgbClr val="01205F"/>
                </a:solidFill>
                <a:latin typeface="Times New Roman"/>
              </a:rPr>
              <a:t>исполнение поручений Послания Президента Российской Федерации запланировано увеличение заработной платы работникам бюджетной сферы, </a:t>
            </a:r>
            <a:r>
              <a:rPr lang="ru-RU" sz="2400" b="1" dirty="0" smtClean="0">
                <a:solidFill>
                  <a:srgbClr val="01205F"/>
                </a:solidFill>
                <a:latin typeface="Times New Roman"/>
              </a:rPr>
              <a:t>в</a:t>
            </a:r>
            <a:r>
              <a:rPr lang="ru-RU" sz="1600" dirty="0" smtClean="0">
                <a:solidFill>
                  <a:srgbClr val="01205F"/>
                </a:solidFill>
                <a:latin typeface="Times New Roman"/>
              </a:rPr>
              <a:t> </a:t>
            </a:r>
            <a:r>
              <a:rPr lang="ru-RU" sz="2400" b="1" dirty="0" smtClean="0">
                <a:solidFill>
                  <a:srgbClr val="01205F"/>
                </a:solidFill>
                <a:latin typeface="Times New Roman"/>
              </a:rPr>
              <a:t>связи </a:t>
            </a:r>
            <a:r>
              <a:rPr lang="ru-RU" sz="2400" b="1" dirty="0">
                <a:solidFill>
                  <a:srgbClr val="01205F"/>
                </a:solidFill>
                <a:latin typeface="Times New Roman"/>
              </a:rPr>
              <a:t>с увеличением минимального размера оплаты труда с 1 января 2024 г. до 19 242 рублей;</a:t>
            </a:r>
            <a:endParaRPr lang="ru-RU" sz="1600" dirty="0">
              <a:solidFill>
                <a:srgbClr val="01205F"/>
              </a:solidFill>
              <a:latin typeface="Times New Roman"/>
            </a:endParaRPr>
          </a:p>
          <a:p>
            <a:pPr marL="45720" indent="0" algn="ctr">
              <a:buNone/>
            </a:pPr>
            <a:r>
              <a:rPr lang="ru-RU" sz="2400" b="1" dirty="0" smtClean="0">
                <a:solidFill>
                  <a:srgbClr val="01205F"/>
                </a:solidFill>
                <a:latin typeface="Times New Roman"/>
              </a:rPr>
              <a:t>Доведение </a:t>
            </a:r>
            <a:r>
              <a:rPr lang="ru-RU" sz="2400" b="1" dirty="0">
                <a:solidFill>
                  <a:srgbClr val="01205F"/>
                </a:solidFill>
                <a:latin typeface="Times New Roman"/>
              </a:rPr>
              <a:t>уровня заработной платы работников бюджетного сектора до средней заработной платы по экономике Ростовской области</a:t>
            </a:r>
            <a:endParaRPr lang="ru-RU" sz="1600" dirty="0">
              <a:solidFill>
                <a:srgbClr val="01205F"/>
              </a:solidFill>
              <a:latin typeface="Times New Roman"/>
            </a:endParaRPr>
          </a:p>
          <a:p>
            <a:pPr algn="ctr"/>
            <a:endParaRPr lang="ru-RU" dirty="0"/>
          </a:p>
        </p:txBody>
      </p:sp>
      <p:pic>
        <p:nvPicPr>
          <p:cNvPr id="2050" name="Picture 2" descr="C:\Users\Пользователь\Desktop\scale_12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1953"/>
            <a:ext cx="4896544" cy="564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0544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731520"/>
            <a:ext cx="3960440" cy="5217760"/>
          </a:xfrm>
        </p:spPr>
        <p:txBody>
          <a:bodyPr/>
          <a:lstStyle/>
          <a:p>
            <a:pPr marL="45720" marR="4600" indent="0">
              <a:buNone/>
            </a:pPr>
            <a:r>
              <a:rPr lang="ru-RU" sz="2000" b="1" u="sng" dirty="0">
                <a:solidFill>
                  <a:srgbClr val="01205F"/>
                </a:solidFill>
                <a:latin typeface="Times New Roman"/>
              </a:rPr>
              <a:t>Основные цели</a:t>
            </a:r>
            <a:r>
              <a:rPr lang="ru-RU" sz="2000" b="1" u="sng" dirty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sz="2000" b="1" u="sng" dirty="0">
                <a:solidFill>
                  <a:srgbClr val="01205F"/>
                </a:solidFill>
                <a:latin typeface="Times New Roman"/>
              </a:rPr>
              <a:t>бюджетной политики на 2024 - 2026</a:t>
            </a:r>
            <a:r>
              <a:rPr lang="ru-RU" sz="1800" b="1" dirty="0">
                <a:solidFill>
                  <a:srgbClr val="01205F"/>
                </a:solidFill>
                <a:latin typeface="Times New Roman"/>
              </a:rPr>
              <a:t> г</a:t>
            </a:r>
            <a:endParaRPr lang="ru-RU" sz="1100" dirty="0">
              <a:solidFill>
                <a:srgbClr val="01205F"/>
              </a:solidFill>
              <a:latin typeface="Times New Roman"/>
            </a:endParaRPr>
          </a:p>
          <a:p>
            <a:pPr marL="45720" marR="4600" indent="0">
              <a:buNone/>
            </a:pPr>
            <a:r>
              <a:rPr lang="ru-RU" sz="2000" b="1" dirty="0" smtClean="0">
                <a:solidFill>
                  <a:srgbClr val="01205F"/>
                </a:solidFill>
                <a:latin typeface="Times New Roman"/>
              </a:rPr>
              <a:t>- соблюдение </a:t>
            </a:r>
            <a:r>
              <a:rPr lang="ru-RU" sz="2000" b="1" dirty="0">
                <a:solidFill>
                  <a:srgbClr val="01205F"/>
                </a:solidFill>
                <a:latin typeface="Times New Roman"/>
              </a:rPr>
              <a:t>требований бюджетного</a:t>
            </a:r>
            <a:r>
              <a:rPr lang="ru-RU" sz="2000" b="1" dirty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sz="2000" b="1" dirty="0">
                <a:solidFill>
                  <a:srgbClr val="01205F"/>
                </a:solidFill>
                <a:latin typeface="Times New Roman"/>
              </a:rPr>
              <a:t>законодательства</a:t>
            </a:r>
            <a:r>
              <a:rPr lang="ru-RU" sz="2000" b="1" dirty="0" smtClean="0">
                <a:solidFill>
                  <a:srgbClr val="01205F"/>
                </a:solidFill>
                <a:latin typeface="Times New Roman"/>
              </a:rPr>
              <a:t>;</a:t>
            </a:r>
          </a:p>
          <a:p>
            <a:pPr marL="45720" marR="4600" indent="0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/>
              </a:rPr>
              <a:t> - </a:t>
            </a:r>
            <a:r>
              <a:rPr lang="ru-RU" sz="2000" b="1" dirty="0" smtClean="0">
                <a:solidFill>
                  <a:srgbClr val="01205F"/>
                </a:solidFill>
                <a:latin typeface="Times New Roman"/>
              </a:rPr>
              <a:t>соблюдение </a:t>
            </a:r>
            <a:r>
              <a:rPr lang="ru-RU" sz="2000" b="1" dirty="0">
                <a:solidFill>
                  <a:srgbClr val="01205F"/>
                </a:solidFill>
                <a:latin typeface="Times New Roman"/>
              </a:rPr>
              <a:t>предельного уровня</a:t>
            </a:r>
            <a:r>
              <a:rPr lang="ru-RU" sz="2000" b="1" dirty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sz="2000" b="1" dirty="0">
                <a:solidFill>
                  <a:srgbClr val="01205F"/>
                </a:solidFill>
                <a:latin typeface="Times New Roman"/>
              </a:rPr>
              <a:t>муниципального долга;</a:t>
            </a:r>
            <a:r>
              <a:rPr lang="ru-RU" sz="2000" b="1" dirty="0">
                <a:solidFill>
                  <a:srgbClr val="002060"/>
                </a:solidFill>
                <a:latin typeface="Times New Roman"/>
              </a:rPr>
              <a:t> </a:t>
            </a:r>
            <a:endParaRPr lang="ru-RU" sz="2000" b="1" dirty="0" smtClean="0">
              <a:solidFill>
                <a:srgbClr val="01205F"/>
              </a:solidFill>
              <a:latin typeface="Times New Roman"/>
            </a:endParaRPr>
          </a:p>
          <a:p>
            <a:pPr marL="45720" marR="4600" indent="0">
              <a:buNone/>
            </a:pPr>
            <a:r>
              <a:rPr lang="ru-RU" sz="2000" b="1" dirty="0" smtClean="0">
                <a:solidFill>
                  <a:srgbClr val="01205F"/>
                </a:solidFill>
                <a:latin typeface="Times New Roman"/>
              </a:rPr>
              <a:t>- соблюдение </a:t>
            </a:r>
            <a:r>
              <a:rPr lang="ru-RU" sz="2000" b="1" dirty="0">
                <a:solidFill>
                  <a:srgbClr val="01205F"/>
                </a:solidFill>
                <a:latin typeface="Times New Roman"/>
              </a:rPr>
              <a:t>бюджетного дефицита;</a:t>
            </a:r>
            <a:r>
              <a:rPr lang="ru-RU" sz="2000" b="1" dirty="0">
                <a:solidFill>
                  <a:srgbClr val="002060"/>
                </a:solidFill>
                <a:latin typeface="Times New Roman"/>
              </a:rPr>
              <a:t> </a:t>
            </a:r>
            <a:endParaRPr lang="ru-RU" sz="2000" b="1" dirty="0" smtClean="0">
              <a:solidFill>
                <a:srgbClr val="01205F"/>
              </a:solidFill>
              <a:latin typeface="Times New Roman"/>
            </a:endParaRPr>
          </a:p>
          <a:p>
            <a:pPr marL="45720" marR="4600" indent="0">
              <a:buNone/>
            </a:pPr>
            <a:r>
              <a:rPr lang="ru-RU" sz="2000" b="1" dirty="0" smtClean="0">
                <a:solidFill>
                  <a:srgbClr val="01205F"/>
                </a:solidFill>
                <a:latin typeface="Times New Roman"/>
              </a:rPr>
              <a:t>-недопущение </a:t>
            </a:r>
            <a:r>
              <a:rPr lang="ru-RU" sz="2000" b="1" dirty="0">
                <a:solidFill>
                  <a:srgbClr val="01205F"/>
                </a:solidFill>
                <a:latin typeface="Times New Roman"/>
              </a:rPr>
              <a:t>образования </a:t>
            </a:r>
            <a:r>
              <a:rPr lang="ru-RU" sz="2000" b="1" dirty="0" smtClean="0">
                <a:solidFill>
                  <a:srgbClr val="01205F"/>
                </a:solidFill>
                <a:latin typeface="Times New Roman"/>
              </a:rPr>
              <a:t>кредиторской задолженности</a:t>
            </a:r>
            <a:endParaRPr lang="ru-RU" dirty="0"/>
          </a:p>
        </p:txBody>
      </p:sp>
      <p:pic>
        <p:nvPicPr>
          <p:cNvPr id="3074" name="Picture 2" descr="C:\Users\Пользователь\Desktop\scale_12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04838"/>
            <a:ext cx="7299176" cy="564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079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5" y="332656"/>
            <a:ext cx="4104456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u="sng" dirty="0">
                <a:latin typeface="Times New Roman"/>
              </a:rPr>
              <a:t>Достижение поставленных целей и</a:t>
            </a:r>
            <a:r>
              <a:rPr lang="ru-RU" sz="1800" b="0" dirty="0">
                <a:latin typeface="Times New Roman"/>
              </a:rPr>
              <a:t/>
            </a:r>
            <a:br>
              <a:rPr lang="ru-RU" sz="1800" b="0" dirty="0">
                <a:latin typeface="Times New Roman"/>
              </a:rPr>
            </a:br>
            <a:r>
              <a:rPr lang="ru-RU" sz="1800" u="sng" dirty="0">
                <a:latin typeface="Times New Roman"/>
              </a:rPr>
              <a:t>задач</a:t>
            </a:r>
            <a:r>
              <a:rPr lang="ru-RU" sz="1800" dirty="0">
                <a:latin typeface="Times New Roman"/>
              </a:rPr>
              <a:t>	</a:t>
            </a:r>
            <a:r>
              <a:rPr lang="ru-RU" sz="1800" u="sng" dirty="0">
                <a:latin typeface="Times New Roman"/>
              </a:rPr>
              <a:t>будет</a:t>
            </a:r>
            <a:r>
              <a:rPr lang="ru-RU" sz="1800" dirty="0">
                <a:latin typeface="Times New Roman"/>
              </a:rPr>
              <a:t>	</a:t>
            </a:r>
            <a:r>
              <a:rPr lang="ru-RU" sz="1800" u="sng" dirty="0">
                <a:latin typeface="Times New Roman"/>
              </a:rPr>
              <a:t>основываться</a:t>
            </a:r>
            <a:r>
              <a:rPr lang="ru-RU" sz="1800" b="0" dirty="0">
                <a:latin typeface="Times New Roman"/>
              </a:rPr>
              <a:t/>
            </a:r>
            <a:br>
              <a:rPr lang="ru-RU" sz="1800" b="0" dirty="0">
                <a:latin typeface="Times New Roman"/>
              </a:rPr>
            </a:br>
            <a:r>
              <a:rPr lang="ru-RU" sz="1800" u="sng" dirty="0">
                <a:latin typeface="Times New Roman"/>
              </a:rPr>
              <a:t>на следующих приоритетах:</a:t>
            </a:r>
            <a:r>
              <a:rPr lang="ru-RU" sz="1800" b="0" dirty="0">
                <a:latin typeface="Times New Roman"/>
              </a:rPr>
              <a:t/>
            </a:r>
            <a:br>
              <a:rPr lang="ru-RU" sz="1800" b="0" dirty="0">
                <a:latin typeface="Times New Roman"/>
              </a:rPr>
            </a:br>
            <a:r>
              <a:rPr lang="ru-RU" sz="1800" b="0" dirty="0" smtClean="0">
                <a:latin typeface="Times New Roman"/>
              </a:rPr>
              <a:t/>
            </a:r>
            <a:br>
              <a:rPr lang="ru-RU" sz="1800" b="0" dirty="0" smtClean="0">
                <a:latin typeface="Times New Roman"/>
              </a:rPr>
            </a:br>
            <a:r>
              <a:rPr lang="ru-RU" sz="1800" dirty="0" smtClean="0">
                <a:latin typeface="Times New Roman"/>
              </a:rPr>
              <a:t>Реализация </a:t>
            </a:r>
            <a:r>
              <a:rPr lang="ru-RU" sz="1800" dirty="0">
                <a:latin typeface="Times New Roman"/>
              </a:rPr>
              <a:t>направленных благоприятного климата</a:t>
            </a:r>
            <a:br>
              <a:rPr lang="ru-RU" sz="1800" dirty="0">
                <a:latin typeface="Times New Roman"/>
              </a:rPr>
            </a:br>
            <a:r>
              <a:rPr lang="ru-RU" sz="1800" dirty="0">
                <a:latin typeface="Times New Roman"/>
              </a:rPr>
              <a:t>конкурентоспособной инновационной экономики </a:t>
            </a:r>
            <a:r>
              <a:rPr lang="ru-RU" sz="1800" dirty="0" smtClean="0">
                <a:latin typeface="Times New Roman"/>
              </a:rPr>
              <a:t>Криворожского сельского поселения Миллеровского </a:t>
            </a:r>
            <a:r>
              <a:rPr lang="ru-RU" sz="1800" dirty="0">
                <a:latin typeface="Times New Roman"/>
              </a:rPr>
              <a:t>района.</a:t>
            </a:r>
            <a:r>
              <a:rPr lang="ru-RU" sz="1800" b="0" dirty="0">
                <a:latin typeface="Times New Roman"/>
              </a:rPr>
              <a:t/>
            </a:r>
            <a:br>
              <a:rPr lang="ru-RU" sz="1800" b="0" dirty="0">
                <a:latin typeface="Times New Roman"/>
              </a:rPr>
            </a:br>
            <a:r>
              <a:rPr lang="ru-RU" sz="1800" b="0" dirty="0" smtClean="0">
                <a:latin typeface="Times New Roman"/>
              </a:rPr>
              <a:t/>
            </a:r>
            <a:br>
              <a:rPr lang="ru-RU" sz="1800" b="0" dirty="0" smtClean="0">
                <a:latin typeface="Times New Roman"/>
              </a:rPr>
            </a:br>
            <a:r>
              <a:rPr lang="ru-RU" sz="1800" dirty="0" smtClean="0">
                <a:latin typeface="Times New Roman"/>
              </a:rPr>
              <a:t>Содействие </a:t>
            </a:r>
            <a:r>
              <a:rPr lang="ru-RU" sz="1800" dirty="0">
                <a:latin typeface="Times New Roman"/>
              </a:rPr>
              <a:t>занятости населения и создание благоприятных налоговых условий, способствующих развитию предпринимательской активности и легализации бизнеса </a:t>
            </a:r>
            <a:r>
              <a:rPr lang="ru-RU" sz="1800" dirty="0" err="1">
                <a:latin typeface="Times New Roman"/>
              </a:rPr>
              <a:t>самозанятых</a:t>
            </a:r>
            <a:r>
              <a:rPr lang="ru-RU" sz="1800" dirty="0">
                <a:latin typeface="Times New Roman"/>
              </a:rPr>
              <a:t> граждан.</a:t>
            </a:r>
            <a:br>
              <a:rPr lang="ru-RU" sz="1800" dirty="0">
                <a:latin typeface="Times New Roman"/>
              </a:rPr>
            </a:br>
            <a:r>
              <a:rPr lang="ru-RU" sz="1800" dirty="0" smtClean="0">
                <a:latin typeface="Times New Roman"/>
              </a:rPr>
              <a:t/>
            </a:r>
            <a:br>
              <a:rPr lang="ru-RU" sz="1800" dirty="0" smtClean="0">
                <a:latin typeface="Times New Roman"/>
              </a:rPr>
            </a:br>
            <a:r>
              <a:rPr lang="ru-RU" sz="1800" dirty="0" smtClean="0">
                <a:latin typeface="Times New Roman"/>
              </a:rPr>
              <a:t>Выполнение </a:t>
            </a:r>
            <a:r>
              <a:rPr lang="ru-RU" sz="1800" dirty="0">
                <a:latin typeface="Times New Roman"/>
              </a:rPr>
              <a:t>обязательств перед гражданами</a:t>
            </a:r>
            <a:br>
              <a:rPr lang="ru-RU" sz="1800" dirty="0">
                <a:latin typeface="Times New Roman"/>
              </a:rPr>
            </a:br>
            <a:endParaRPr lang="ru-RU" sz="1800" dirty="0"/>
          </a:p>
        </p:txBody>
      </p:sp>
      <p:pic>
        <p:nvPicPr>
          <p:cNvPr id="4098" name="Picture 2" descr="C:\Users\Пользователь\Desktop\scale_12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604838"/>
            <a:ext cx="5040560" cy="564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190502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31</TotalTime>
  <Words>115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Воздушный поток</vt:lpstr>
      <vt:lpstr> Основные задачи и приоритетные направления бюджетной политики Криворожского сельского поселения Миллеровского района на 2024 - 2026 годы </vt:lpstr>
      <vt:lpstr>Презентация PowerPoint</vt:lpstr>
      <vt:lpstr>Презентация PowerPoint</vt:lpstr>
      <vt:lpstr>Достижение поставленных целей и задач будет основываться на следующих приоритетах:  Реализация направленных благоприятного климата конкурентоспособной инновационной экономики Криворожского сельского поселения Миллеровского района.  Содействие занятости населения и создание благоприятных налоговых условий, способствующих развитию предпринимательской активности и легализации бизнеса самозанятых граждан.  Выполнение обязательств перед гражданами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</cp:revision>
  <dcterms:created xsi:type="dcterms:W3CDTF">2024-06-07T06:21:18Z</dcterms:created>
  <dcterms:modified xsi:type="dcterms:W3CDTF">2024-06-07T07:07:00Z</dcterms:modified>
</cp:coreProperties>
</file>