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198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287E-2"/>
          <c:w val="0.75055601478025558"/>
          <c:h val="0.8135812216045118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10167,6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10250,3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11636.2</c:v>
                </c:pt>
                <c:pt idx="1">
                  <c:v>10250.299999999999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6382080"/>
        <c:axId val="111240320"/>
      </c:barChart>
      <c:catAx>
        <c:axId val="663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124032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11240320"/>
        <c:scaling>
          <c:orientation val="minMax"/>
          <c:max val="1000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66382080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57"/>
          <c:y val="0.52254277370235036"/>
          <c:w val="0.54463444692305063"/>
          <c:h val="5.994714738423411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49411467757E-2"/>
          <c:y val="5.4067053044214537E-3"/>
          <c:w val="0.954943442201893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538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22048,5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9891244102712"/>
                  <c:y val="-0.189239470322318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22553,1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2024 год</c:v>
                </c:pt>
                <c:pt idx="1">
                  <c:v> 2025год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22048.5</c:v>
                </c:pt>
                <c:pt idx="1">
                  <c:v>22553.1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42523008"/>
        <c:axId val="142524800"/>
        <c:axId val="0"/>
      </c:bar3DChart>
      <c:catAx>
        <c:axId val="1425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42524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52480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42523008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3037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73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9 769,1</c:v>
                  </c:pt>
                  <c:pt idx="1">
                    <c:v>397,5</c:v>
                  </c:pt>
                  <c:pt idx="2">
                    <c:v>30,0</c:v>
                  </c:pt>
                  <c:pt idx="3">
                    <c:v>5 251,1</c:v>
                  </c:pt>
                  <c:pt idx="4">
                    <c:v>20,0</c:v>
                  </c:pt>
                  <c:pt idx="5">
                    <c:v>6 364,6</c:v>
                  </c:pt>
                  <c:pt idx="6">
                    <c:v>320,0</c:v>
                  </c:pt>
                  <c:pt idx="7">
                    <c:v>400,8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9769.1</c:v>
                </c:pt>
                <c:pt idx="1">
                  <c:v>397.5</c:v>
                </c:pt>
                <c:pt idx="2">
                  <c:v>30</c:v>
                </c:pt>
                <c:pt idx="3">
                  <c:v>5251.1</c:v>
                </c:pt>
                <c:pt idx="4">
                  <c:v>20</c:v>
                </c:pt>
                <c:pt idx="5">
                  <c:v>6364.6</c:v>
                </c:pt>
                <c:pt idx="6">
                  <c:v>320</c:v>
                </c:pt>
                <c:pt idx="7">
                  <c:v>400.8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9 769,1</c:v>
                  </c:pt>
                  <c:pt idx="1">
                    <c:v>397,5</c:v>
                  </c:pt>
                  <c:pt idx="2">
                    <c:v>30,0</c:v>
                  </c:pt>
                  <c:pt idx="3">
                    <c:v>5 251,1</c:v>
                  </c:pt>
                  <c:pt idx="4">
                    <c:v>20,0</c:v>
                  </c:pt>
                  <c:pt idx="5">
                    <c:v>6 364,6</c:v>
                  </c:pt>
                  <c:pt idx="6">
                    <c:v>320,0</c:v>
                  </c:pt>
                  <c:pt idx="7">
                    <c:v>400,8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41"/>
          <c:y val="7.062848600703271E-3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89B7AFC-DFED-4751-A83F-1584BEF09286}" type="presOf" srcId="{5E66F7FD-BCF2-4F1F-AD53-B887D80FCB99}" destId="{42631671-86B7-44DA-9422-F9485DF101A1}" srcOrd="1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B6AD36B-2B03-49A7-8498-72D9132E3C21}" type="presOf" srcId="{5E66F7FD-BCF2-4F1F-AD53-B887D80FCB99}" destId="{5D78DB59-7954-4C0C-87F3-CB7FD0770C2A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3039CD47-9039-4231-A8F4-B83AB2914786}" type="presOf" srcId="{1C6C0DF2-B0CB-4D92-954A-55B02AC860DD}" destId="{5D4DC58E-E5D2-4C81-8E2F-F2E51481D507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  <dgm:cxn modelId="{989E5538-1930-4AFE-9AAA-6A64227CF6E6}" type="presParOf" srcId="{AC9FC888-4E7D-41D5-BF8D-099DDFB49032}" destId="{5D4DC58E-E5D2-4C81-8E2F-F2E51481D507}" srcOrd="5" destOrd="0" presId="urn:microsoft.com/office/officeart/2005/8/layout/hList7#1"/>
    <dgm:cxn modelId="{693C3EFE-B11B-492F-8A90-7C3FB4675695}" type="presParOf" srcId="{AC9FC888-4E7D-41D5-BF8D-099DDFB49032}" destId="{85C6A28B-F632-4192-A822-D6F7B9C749C1}" srcOrd="6" destOrd="0" presId="urn:microsoft.com/office/officeart/2005/8/layout/hList7#1"/>
    <dgm:cxn modelId="{452354BA-EFD9-40DE-BBBF-B22FA95C5E0E}" type="presParOf" srcId="{85C6A28B-F632-4192-A822-D6F7B9C749C1}" destId="{5D78DB59-7954-4C0C-87F3-CB7FD0770C2A}" srcOrd="0" destOrd="0" presId="urn:microsoft.com/office/officeart/2005/8/layout/hList7#1"/>
    <dgm:cxn modelId="{78D34A31-1C26-452A-8C47-512D2CFA5F3F}" type="presParOf" srcId="{85C6A28B-F632-4192-A822-D6F7B9C749C1}" destId="{42631671-86B7-44DA-9422-F9485DF101A1}" srcOrd="1" destOrd="0" presId="urn:microsoft.com/office/officeart/2005/8/layout/hList7#1"/>
    <dgm:cxn modelId="{1106BD7A-32FE-4E20-B355-ECF84C385674}" type="presParOf" srcId="{85C6A28B-F632-4192-A822-D6F7B9C749C1}" destId="{3A11BFFB-1F10-4D37-A29A-EE1BFE1663F7}" srcOrd="2" destOrd="0" presId="urn:microsoft.com/office/officeart/2005/8/layout/hList7#1"/>
    <dgm:cxn modelId="{11D8CDF9-CCB9-4E0C-BACD-2ACDBF02B200}" type="presParOf" srcId="{85C6A28B-F632-4192-A822-D6F7B9C749C1}" destId="{E9CFEC7E-9205-4ED5-A92D-78A25CBA61E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1788,9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12302,8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36,9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2248,6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1622,0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4242,9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-5430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6476" custLinFactNeighborY="-9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768" custLinFactNeighborY="104400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3790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916AB43C-4310-4681-AC35-87771092DFCB}" type="presParOf" srcId="{B17E2703-ED7C-40C1-AA5F-205C0BB9EA84}" destId="{DFA610A1-31CA-4877-A569-7886975AEFA6}" srcOrd="12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3" destOrd="0" presId="urn:microsoft.com/office/officeart/2005/8/layout/vList4#1"/>
    <dgm:cxn modelId="{7F8728B0-3298-4BB3-8BD3-2EB307BA1CBB}" type="presParOf" srcId="{B17E2703-ED7C-40C1-AA5F-205C0BB9EA84}" destId="{99922961-B3B7-481D-98FA-DA18D32303F6}" srcOrd="14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320,0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400,8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5251,1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6364,6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397,5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9769,1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-2456" custLinFactNeighborY="657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4F9D7AC6-67F5-4386-B71D-72A976BA63F7}" type="presParOf" srcId="{B17E2703-ED7C-40C1-AA5F-205C0BB9EA84}" destId="{7D4D5190-7A99-4EE3-BF13-894BFF6BFA1A}" srcOrd="8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9" destOrd="0" presId="urn:microsoft.com/office/officeart/2005/8/layout/vList4#2"/>
    <dgm:cxn modelId="{14433620-87E3-4827-9195-D24F6FBFD010}" type="presParOf" srcId="{B17E2703-ED7C-40C1-AA5F-205C0BB9EA84}" destId="{E9C9C0DB-7628-4918-95C6-35F53D811906}" srcOrd="10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11" destOrd="0" presId="urn:microsoft.com/office/officeart/2005/8/layout/vList4#2"/>
    <dgm:cxn modelId="{42EB6D76-EFC6-463F-ADF2-EE7963B7290C}" type="presParOf" srcId="{B17E2703-ED7C-40C1-AA5F-205C0BB9EA84}" destId="{2350E0CA-57BF-4684-AC36-EDD559365B77}" srcOrd="12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13" destOrd="0" presId="urn:microsoft.com/office/officeart/2005/8/layout/vList4#2"/>
    <dgm:cxn modelId="{1B95B638-D6D0-4979-B7DB-ECF87C24B7C4}" type="presParOf" srcId="{B17E2703-ED7C-40C1-AA5F-205C0BB9EA84}" destId="{93412BED-D256-4B5C-85BD-072070082E6B}" srcOrd="14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2024 год и на плановый период 2025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2026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-5400000">
        <a:off x="1153031" y="63455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5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1144260" y="3283815"/>
        <a:ext cx="7809083" cy="1537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0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1788,9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0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33631" y="13111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4242,9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12302,8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32,6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4265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36,9</a:t>
          </a:r>
        </a:p>
      </dsp:txBody>
      <dsp:txXfrm>
        <a:off x="818780" y="4374265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7986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2248,6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7986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1622,0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3789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320,0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37895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400,8</a:t>
          </a: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5251,1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6364,6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9769,1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397,5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2024 год и на плановый период 2025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2026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677048" y="288173"/>
        <a:ext cx="4782807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2025 год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9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3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19.11.2024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19.11.2024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Проект бюджета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проекта  бюджета 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7021500"/>
              </p:ext>
            </p:extLst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проекта бюджета 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3021510"/>
              </p:ext>
            </p:extLst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Криворожского сельского поселения Миллеровского района в 2025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22553,1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64278253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бюджета Криворожского сельского поселения Миллеровского района на 2025-2027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98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12302,8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8605,7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587,2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11901,8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8168,0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587,0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437,7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675355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поступающие в</a:t>
            </a:r>
            <a:r>
              <a:rPr lang="en-US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 денежные средства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выплачиваемые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 бюджета денежные средства,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направленные на финансовое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задач местного</a:t>
            </a:r>
            <a:r>
              <a:rPr lang="en-US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  <a:endParaRPr lang="ru-RU" sz="1400" dirty="0">
              <a:solidFill>
                <a:srgbClr val="444D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превышение</a:t>
            </a:r>
            <a:r>
              <a:rPr lang="en-US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расходов бюджета над его доходами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превышение</a:t>
            </a:r>
            <a:r>
              <a:rPr lang="en-US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доходов бюджета над его расходами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дефицита бюджета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остатки на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счете, бюджетные кредиты,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коммерческие кредиты, иные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64418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Основные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понятия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бюджетного</a:t>
            </a:r>
            <a:r>
              <a:rPr lang="en-US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r>
              <a:rPr lang="ru-RU" sz="2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  <a:ea typeface="+mj-ea"/>
                <a:cs typeface="+mj-cs"/>
              </a:rPr>
              <a:t>процесса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491480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денежные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средства перечисляемые из одного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444D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бюджета бюджетной системы, другому бюджету</a:t>
            </a:r>
            <a:endParaRPr lang="ru-RU" dirty="0">
              <a:solidFill>
                <a:srgbClr val="444D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0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6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.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11.2024 № 80 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проекта бюджета 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2025, год и на плановый период 2026 и 2027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6442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22553,1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19372,4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11909,3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10225,3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10766,7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11322,1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12302,8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8605,7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22553,1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19372,4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11909,3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42227"/>
              </p:ext>
            </p:extLst>
          </p:nvPr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22553,1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19372,4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11909,3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10250,3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10766,7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11322,1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12302,8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8605,7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11901,8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8168,0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587,2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401,0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437,7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22553,1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19372,4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11909,3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2025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99463785"/>
              </p:ext>
            </p:extLst>
          </p:nvPr>
        </p:nvGraphicFramePr>
        <p:xfrm>
          <a:off x="285720" y="1142984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94542269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57224" y="571480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22553,1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22553,1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6072206"/>
            <a:ext cx="668629" cy="441272"/>
          </a:xfrm>
          <a:prstGeom prst="roundRect">
            <a:avLst>
              <a:gd name="adj" fmla="val 10000"/>
            </a:avLst>
          </a:prstGeom>
          <a:blipFill rotWithShape="0">
            <a:blip r:embed="rId1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285720" y="6072206"/>
            <a:ext cx="3816424" cy="515856"/>
            <a:chOff x="0" y="2581629"/>
            <a:chExt cx="3816424" cy="5158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581629"/>
              <a:ext cx="3816424" cy="51585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71438" y="2724505"/>
              <a:ext cx="3744985" cy="285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Прочие неналоговые доходы 0,0</a:t>
              </a:r>
              <a:endParaRPr lang="ru-RU" sz="16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20782</TotalTime>
  <Words>844</Words>
  <Application>Microsoft Office PowerPoint</Application>
  <PresentationFormat>Экран (4:3)</PresentationFormat>
  <Paragraphs>236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Презентация PowerPoint</vt:lpstr>
      <vt:lpstr>Презентация PowerPoint</vt:lpstr>
      <vt:lpstr>Основные направления бюджетной и налоговой политики Миллеровского района на 2024-2026 годы  </vt:lpstr>
      <vt:lpstr>Основные приоритеты Криворожского сельского поселения </vt:lpstr>
      <vt:lpstr>Презентация PowerPoint</vt:lpstr>
      <vt:lpstr>Основные характеристики проекта бюджета Криворожского сельского поселения Миллеровского района на 2025, год и на плановый период 2026 и 2027 годов</vt:lpstr>
      <vt:lpstr>Основные характеристики проект  бюджета Криворожского сельского поселения Миллеровского района на 2025-2027 годы</vt:lpstr>
      <vt:lpstr>Основные параметры проекта  бюджета Криворожского сельского поселения Миллеровского района на 2025 год</vt:lpstr>
      <vt:lpstr>  Динамика доходов проекта  бюджета Криворожского сельского поселения Миллеровского района.</vt:lpstr>
      <vt:lpstr>Динамика проекта бюджета Криворожского сельского поселения Миллеровского района,                </vt:lpstr>
      <vt:lpstr>Расходы бюджета Криворожского сельского поселения Миллеровского района в 2025 году 22553,1 тыс. рублей</vt:lpstr>
      <vt:lpstr>Объемы межбюджетных трансфертов бюджета Криворожского сельского поселения Миллеровского района на 2025-2027 годы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2153</cp:revision>
  <dcterms:created xsi:type="dcterms:W3CDTF">2011-10-21T12:19:44Z</dcterms:created>
  <dcterms:modified xsi:type="dcterms:W3CDTF">2024-11-19T12:04:11Z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