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4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dPt>
            <c:idx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8678.4</c:v>
                </c:pt>
                <c:pt idx="1">
                  <c:v>5881.9</c:v>
                </c:pt>
                <c:pt idx="2">
                  <c:v>6269.2</c:v>
                </c:pt>
                <c:pt idx="3">
                  <c:v>5625.2</c:v>
                </c:pt>
                <c:pt idx="4">
                  <c:v>8795.2999999999993</c:v>
                </c:pt>
              </c:numCache>
            </c:numRef>
          </c:val>
        </c:ser>
        <c:dLbls>
          <c:showVal val="1"/>
        </c:dLbls>
        <c:gapWidth val="95"/>
        <c:gapDepth val="95"/>
        <c:shape val="cone"/>
        <c:axId val="112292224"/>
        <c:axId val="112293760"/>
        <c:axId val="0"/>
      </c:bar3DChart>
      <c:catAx>
        <c:axId val="112292224"/>
        <c:scaling>
          <c:orientation val="minMax"/>
        </c:scaling>
        <c:axPos val="b"/>
        <c:numFmt formatCode="General" sourceLinked="1"/>
        <c:majorTickMark val="none"/>
        <c:tickLblPos val="nextTo"/>
        <c:crossAx val="112293760"/>
        <c:crosses val="autoZero"/>
        <c:auto val="1"/>
        <c:lblAlgn val="ctr"/>
        <c:lblOffset val="100"/>
      </c:catAx>
      <c:valAx>
        <c:axId val="112293760"/>
        <c:scaling>
          <c:orientation val="minMax"/>
        </c:scaling>
        <c:delete val="1"/>
        <c:axPos val="l"/>
        <c:numFmt formatCode="General" sourceLinked="1"/>
        <c:tickLblPos val="none"/>
        <c:crossAx val="1122922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numRef>
              <c:f>Лист1!$A$2:$A$7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3027</c:v>
                </c:pt>
                <c:pt idx="1">
                  <c:v>4591.7</c:v>
                </c:pt>
                <c:pt idx="2">
                  <c:v>4549.7</c:v>
                </c:pt>
                <c:pt idx="3">
                  <c:v>6269.2</c:v>
                </c:pt>
                <c:pt idx="4">
                  <c:v>6782.3</c:v>
                </c:pt>
                <c:pt idx="5">
                  <c:v>8795.2999999999993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7096.9</c:v>
                </c:pt>
                <c:pt idx="1">
                  <c:v>8678.4</c:v>
                </c:pt>
                <c:pt idx="2">
                  <c:v>5881.9</c:v>
                </c:pt>
                <c:pt idx="3">
                  <c:v>6882.9</c:v>
                </c:pt>
                <c:pt idx="4">
                  <c:v>4633.2</c:v>
                </c:pt>
                <c:pt idx="5">
                  <c:v>5259.5</c:v>
                </c:pt>
              </c:numCache>
            </c:numRef>
          </c:val>
        </c:ser>
        <c:shape val="box"/>
        <c:axId val="113451776"/>
        <c:axId val="113453312"/>
        <c:axId val="0"/>
      </c:bar3DChart>
      <c:catAx>
        <c:axId val="113451776"/>
        <c:scaling>
          <c:orientation val="minMax"/>
        </c:scaling>
        <c:axPos val="b"/>
        <c:numFmt formatCode="General" sourceLinked="1"/>
        <c:tickLblPos val="nextTo"/>
        <c:crossAx val="113453312"/>
        <c:crosses val="autoZero"/>
        <c:auto val="1"/>
        <c:lblAlgn val="ctr"/>
        <c:lblOffset val="100"/>
      </c:catAx>
      <c:valAx>
        <c:axId val="113453312"/>
        <c:scaling>
          <c:orientation val="minMax"/>
        </c:scaling>
        <c:axPos val="l"/>
        <c:majorGridlines>
          <c:spPr>
            <a:ln w="19050" cap="flat" cmpd="sng" algn="ctr">
              <a:solidFill>
                <a:schemeClr val="accent2"/>
              </a:solidFill>
              <a:prstDash val="solid"/>
            </a:ln>
            <a:effectLst>
              <a:glow rad="70000">
                <a:schemeClr val="accent2">
                  <a:tint val="30000"/>
                  <a:shade val="95000"/>
                  <a:satMod val="300000"/>
                  <a:alpha val="50000"/>
                </a:schemeClr>
              </a:glow>
            </a:effectLst>
          </c:spPr>
        </c:majorGridlines>
        <c:numFmt formatCode="General" sourceLinked="1"/>
        <c:tickLblPos val="nextTo"/>
        <c:crossAx val="1134517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Доходы от продажи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1068.4000000000001</c:v>
                </c:pt>
                <c:pt idx="1">
                  <c:v>885.2</c:v>
                </c:pt>
                <c:pt idx="2">
                  <c:v>4912.8999999999996</c:v>
                </c:pt>
                <c:pt idx="3">
                  <c:v>23.5</c:v>
                </c:pt>
                <c:pt idx="4">
                  <c:v>816.7</c:v>
                </c:pt>
                <c:pt idx="5">
                  <c:v>1058.4000000000001</c:v>
                </c:pt>
                <c:pt idx="6">
                  <c:v>30.2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3000"/>
                    <a:satMod val="150000"/>
                  </a:schemeClr>
                </a:gs>
                <a:gs pos="25000">
                  <a:schemeClr val="accent4">
                    <a:tint val="96000"/>
                    <a:shade val="80000"/>
                    <a:satMod val="105000"/>
                  </a:schemeClr>
                </a:gs>
                <a:gs pos="38000">
                  <a:schemeClr val="accent4">
                    <a:tint val="96000"/>
                    <a:shade val="59000"/>
                    <a:satMod val="120000"/>
                  </a:schemeClr>
                </a:gs>
                <a:gs pos="55000">
                  <a:schemeClr val="accent4">
                    <a:shade val="57000"/>
                    <a:satMod val="120000"/>
                  </a:schemeClr>
                </a:gs>
                <a:gs pos="80000">
                  <a:schemeClr val="accent4">
                    <a:shade val="56000"/>
                    <a:satMod val="145000"/>
                  </a:schemeClr>
                </a:gs>
                <a:gs pos="88000">
                  <a:schemeClr val="accent4">
                    <a:shade val="63000"/>
                    <a:satMod val="160000"/>
                  </a:schemeClr>
                </a:gs>
                <a:gs pos="100000">
                  <a:schemeClr val="accent4">
                    <a:tint val="99555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4">
                  <a:shade val="60000"/>
                  <a:satMod val="300000"/>
                </a:schemeClr>
              </a:solidFill>
              <a:prstDash val="solid"/>
            </a:ln>
            <a:effectLst>
              <a:glow rad="70000">
                <a:schemeClr val="accent4">
                  <a:tint val="30000"/>
                  <a:shade val="95000"/>
                  <a:satMod val="300000"/>
                  <a:alpha val="50000"/>
                </a:schemeClr>
              </a:glow>
            </a:effectLst>
          </c:spP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13155.1</c:v>
                </c:pt>
                <c:pt idx="1">
                  <c:v>10566.8</c:v>
                </c:pt>
                <c:pt idx="2">
                  <c:v>13154.2</c:v>
                </c:pt>
                <c:pt idx="3">
                  <c:v>11409.5</c:v>
                </c:pt>
                <c:pt idx="4">
                  <c:v>13305.2</c:v>
                </c:pt>
              </c:numCache>
            </c:numRef>
          </c:val>
        </c:ser>
        <c:gapWidth val="300"/>
        <c:shape val="box"/>
        <c:axId val="114787456"/>
        <c:axId val="114788992"/>
        <c:axId val="102861440"/>
      </c:bar3DChart>
      <c:catAx>
        <c:axId val="114787456"/>
        <c:scaling>
          <c:orientation val="minMax"/>
        </c:scaling>
        <c:axPos val="b"/>
        <c:numFmt formatCode="General" sourceLinked="1"/>
        <c:majorTickMark val="none"/>
        <c:tickLblPos val="nextTo"/>
        <c:crossAx val="114788992"/>
        <c:crosses val="autoZero"/>
        <c:auto val="1"/>
        <c:lblAlgn val="ctr"/>
        <c:lblOffset val="100"/>
      </c:catAx>
      <c:valAx>
        <c:axId val="1147889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4787456"/>
        <c:crosses val="autoZero"/>
        <c:crossBetween val="between"/>
      </c:valAx>
      <c:serAx>
        <c:axId val="102861440"/>
        <c:scaling>
          <c:orientation val="minMax"/>
        </c:scaling>
        <c:axPos val="b"/>
        <c:tickLblPos val="nextTo"/>
        <c:crossAx val="114788992"/>
        <c:crosses val="autoZero"/>
      </c:serAx>
      <c:spPr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6125.5</c:v>
                </c:pt>
                <c:pt idx="1">
                  <c:v>231.1</c:v>
                </c:pt>
                <c:pt idx="2">
                  <c:v>65.3</c:v>
                </c:pt>
                <c:pt idx="3">
                  <c:v>1422</c:v>
                </c:pt>
                <c:pt idx="4">
                  <c:v>6.5</c:v>
                </c:pt>
                <c:pt idx="5">
                  <c:v>4373.2</c:v>
                </c:pt>
                <c:pt idx="6">
                  <c:v>186.9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42705591351292232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0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91.5</c:v>
                </c:pt>
                <c:pt idx="1">
                  <c:v>8.5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38"/>
          <c:h val="0.3614670207129450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gradFill rotWithShape="1">
                <a:gsLst>
                  <a:gs pos="0">
                    <a:schemeClr val="accent6">
                      <a:shade val="58000"/>
                      <a:satMod val="150000"/>
                    </a:schemeClr>
                  </a:gs>
                  <a:gs pos="72000">
                    <a:schemeClr val="accent6">
                      <a:tint val="90000"/>
                      <a:satMod val="135000"/>
                    </a:schemeClr>
                  </a:gs>
                  <a:gs pos="100000">
                    <a:schemeClr val="accent6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1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  <c:pt idx="3">
                  <c:v>Прочие безвоздмездные  поступления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0.78600000000000003</c:v>
                </c:pt>
                <c:pt idx="1">
                  <c:v>4.3999999999999997E-2</c:v>
                </c:pt>
                <c:pt idx="2">
                  <c:v>0.155</c:v>
                </c:pt>
                <c:pt idx="3">
                  <c:v>1.4999999999999999E-2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spPr>
    <a:solidFill>
      <a:schemeClr val="accent2"/>
    </a:solidFill>
    <a:ln w="19050" cap="flat" cmpd="sng" algn="ctr">
      <a:solidFill>
        <a:schemeClr val="lt1"/>
      </a:solidFill>
      <a:prstDash val="solid"/>
    </a:ln>
    <a:effectLst>
      <a:glow rad="63500">
        <a:schemeClr val="accent2">
          <a:tint val="30000"/>
          <a:shade val="95000"/>
          <a:satMod val="300000"/>
          <a:alpha val="50000"/>
        </a:schemeClr>
      </a:glo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2020 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nans\Desktop\1381676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734375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</a:t>
            </a:r>
            <a:r>
              <a:rPr lang="ru-RU" dirty="0" smtClean="0"/>
              <a:t>2020 </a:t>
            </a:r>
            <a:r>
              <a:rPr lang="ru-RU" dirty="0" smtClean="0"/>
              <a:t>году </a:t>
            </a:r>
          </a:p>
          <a:p>
            <a:pPr algn="ctr"/>
            <a:r>
              <a:rPr lang="ru-RU" b="1" dirty="0" smtClean="0"/>
              <a:t>12180,0 </a:t>
            </a:r>
            <a:r>
              <a:rPr lang="ru-RU" b="1" dirty="0" smtClean="0"/>
              <a:t>тыс.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Криворожского сельского поселения 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 году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142852"/>
            <a:ext cx="3143272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12180,0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714488"/>
            <a:ext cx="4143404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муниципальными финансами и создание условий для эффективного управления финансами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(6011,8 тыс.рублей-49,3%)</a:t>
            </a:r>
            <a:endParaRPr lang="ru-RU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714884"/>
            <a:ext cx="4143404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Муниципальная политика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(6,5 тыс.рублей-0,05%)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714488"/>
            <a:ext cx="4000528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Защита населения и территории от ЧС, обеспечение пожарной  безопасности и безопасности людей на водных объектов (0,0 тыс.рублей-0,0%)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357562"/>
            <a:ext cx="4143404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качественными жилищно-коммунальными услугами населения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(1804,9тыс.рублей-14,8%)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4714884"/>
            <a:ext cx="4000528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Информационное общество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(2,0 тыс.рублей-0,1%)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357562"/>
            <a:ext cx="4000528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общественного порядка и противодействие преступности (0,0тыс.рублей-0,0%)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572140"/>
            <a:ext cx="4000528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  <a:endPara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(4169,9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 –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34,2%)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5572140"/>
            <a:ext cx="4143404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Социальная поддержка граждан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(186,9 тыс.рублей-1.5%)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6215082"/>
            <a:ext cx="7358114" cy="6429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доступным и комфортным жильем населения Криворожского сельского поселения(0,0 тыс.рублей-0,0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%)</a:t>
            </a:r>
            <a:endParaRPr lang="ru-RU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Структура безвозмездных поступлений бюджета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2020 году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7467600" cy="44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1" y="1785926"/>
          <a:ext cx="8072492" cy="4752865"/>
        </p:xfrm>
        <a:graphic>
          <a:graphicData uri="http://schemas.openxmlformats.org/drawingml/2006/table">
            <a:tbl>
              <a:tblPr/>
              <a:tblGrid>
                <a:gridCol w="3116512"/>
                <a:gridCol w="991196"/>
                <a:gridCol w="991196"/>
                <a:gridCol w="991196"/>
                <a:gridCol w="991196"/>
                <a:gridCol w="991196"/>
              </a:tblGrid>
              <a:tr h="110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2016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</a:t>
                      </a: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4591,7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4549,7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6882,9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4663,2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5259,5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3794,4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2423,3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3706,9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4103,2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4131,4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175,0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173,5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192,9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208,4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231,3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622,3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1920,0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2983,5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268,2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816,7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53,4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80,1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Криворожского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Криворожского сельского поселения Миллеровского района в 2020 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2019 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13305,2</a:t>
            </a:r>
          </a:p>
          <a:p>
            <a:endParaRPr lang="ru-RU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928934"/>
            <a:ext cx="25003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14054,8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749,6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928934"/>
            <a:ext cx="2357422" cy="2643206"/>
          </a:xfrm>
          <a:prstGeom prst="rect">
            <a:avLst/>
          </a:prstGeom>
          <a:noFill/>
        </p:spPr>
      </p:pic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2020 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6890,0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5259,5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928794" y="642918"/>
            <a:ext cx="4857784" cy="11430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14054,8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4678" y="2786058"/>
            <a:ext cx="2571768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1905,3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1068,4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4912,9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885,2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23,5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00430" y="4143380"/>
            <a:ext cx="2357454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816,7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28992" y="5929330"/>
            <a:ext cx="2428892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ущерба 30,2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3143248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4131,4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950" y="4071942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 231,3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7950" y="5000636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Межбюджетные трансферты 816,7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643306" y="1857364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500430" y="5000636"/>
            <a:ext cx="2357454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продажи материальных и нематериальных активов-1058,4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57950" y="5857892"/>
            <a:ext cx="2786050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Прочие безвозмездные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поступления-80,1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2015-2020гг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8795,3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2016-2020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433</TotalTime>
  <Words>436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</vt:lpstr>
      <vt:lpstr>Основных направление бюджетной и налоговой политики Криворожского сельского поселения  </vt:lpstr>
      <vt:lpstr>       </vt:lpstr>
      <vt:lpstr>Слайд 4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2015-2020гг. </vt:lpstr>
      <vt:lpstr>Объем налоговых и неналоговых доходов бюджета Криворожского сельского поселения Миллеровского района в 2020 году составил 8795,3 тыс. рублей </vt:lpstr>
      <vt:lpstr>Динамика расходов бюджета Криворожского сельского поселения Миллеровского района  в 2016-2020 гг.</vt:lpstr>
      <vt:lpstr> Структура расходов бюджета Криворожского сельского поселения Миллеровского района в 2020 году. </vt:lpstr>
      <vt:lpstr>Слайд 10</vt:lpstr>
      <vt:lpstr>Структура программных расходов бюджета Криворожского сельского поселения  Миллеровского района  в 2018 году </vt:lpstr>
      <vt:lpstr>Структура муниципальных программ Криворожского сельского поселения  в 2020 году</vt:lpstr>
      <vt:lpstr>       Структура безвозмездных поступлений бюджета Криворожского сельского поселения Миллеровского района в 2020 году        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Finans</cp:lastModifiedBy>
  <cp:revision>66</cp:revision>
  <dcterms:created xsi:type="dcterms:W3CDTF">2019-05-20T07:20:42Z</dcterms:created>
  <dcterms:modified xsi:type="dcterms:W3CDTF">2021-05-11T10:56:21Z</dcterms:modified>
</cp:coreProperties>
</file>